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347" r:id="rId2"/>
    <p:sldId id="2134807319" r:id="rId3"/>
    <p:sldId id="2134807485" r:id="rId4"/>
    <p:sldId id="2134807486" r:id="rId5"/>
    <p:sldId id="2134807477" r:id="rId6"/>
    <p:sldId id="2134807473" r:id="rId7"/>
    <p:sldId id="2134807478" r:id="rId8"/>
    <p:sldId id="2134807480" r:id="rId9"/>
    <p:sldId id="2134807476" r:id="rId10"/>
    <p:sldId id="2134807481" r:id="rId11"/>
    <p:sldId id="2134807479" r:id="rId12"/>
    <p:sldId id="2134807487" r:id="rId13"/>
    <p:sldId id="2134807474" r:id="rId14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2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49" d="100"/>
          <a:sy n="49" d="100"/>
        </p:scale>
        <p:origin x="55" y="6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22D46-D0D9-43E3-9AB1-0ABE13C6BBD4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63B62-68EB-48DE-9C0A-04F1C0188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536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4AE42-FC99-4CEF-A617-5313FD2B3385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90562-F196-45DE-B9F3-F005B689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521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4775" y="1497013"/>
            <a:ext cx="7178675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5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5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8CDCB-91F1-47A3-A901-535821CE4D41}" type="slidenum">
              <a:rPr kumimoji="0" lang="ru-RU" altLang="ru-RU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35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47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16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E5C6A-3029-486B-83D3-0CD3A19C9C54}" type="slidenum">
              <a:rPr lang="ru-RU" smtClean="0"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3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7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5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6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6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60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1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3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0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4D436-AF6A-48D5-8604-E4488C20E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F23210-766C-4B94-859C-58A1A506D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5EF9A-3B02-47C2-A1DE-E4890ECC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0A711-740B-4659-AAB2-970851C4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E44E8-3BE5-49BE-A408-E9EA7475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C3F2D-2C2A-483E-A0C2-04DC61C3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4CF2B0-F578-47E8-92EE-5CEDFEB34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35E8B-41A0-4A70-ADFF-5F828862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912FD2-EA29-48C7-88D7-FBEB72DC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CE176-3185-4CB8-86B3-2EE97CBE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2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78ED4F-0537-4D6B-9BD8-A04A39487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27527A-56CF-4E84-A3F9-2E4DD2B21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4852F-A9DB-4950-BB80-A7427162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29BCD-43BC-4D57-AB1B-C9DCEA96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5B798-808F-45CE-9FDB-54C1FA8C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8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54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361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FDD7D-EB4B-456F-B38E-BD59DC27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2F0CBB-856E-4626-B5F3-91CAAC7D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782F17-D1AC-4C58-8E31-EDD3C7A0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0C518B-68F2-46CC-A4FA-84A383AA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32A685-6EEF-4E31-9BFE-CFA115FA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6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593E1-3618-4271-B2A1-F0923A12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EC3BD8-AF47-4E95-8C29-C2944F6C0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6E646-409D-4C1E-A71D-5E2324F3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2D522E-C7FD-4382-A556-C94D4D87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6891A-1F75-4041-98F5-D90C1169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704EE-607F-4BCE-9617-A6B83C05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F41761-FF5E-4EFB-A71A-1819A249D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4C42BE-CE70-4037-8DDF-657C37F5E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77502-5995-405C-AB0E-17037B7F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F2BC7-8927-4AAB-85E4-067B858C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66A135-9BD5-48B3-8475-AFBB3193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2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4142E-63D1-44A3-A17E-1846190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31AABF-2089-44B9-A042-A0B1EAF2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D041DF-644A-462C-89C7-55925F144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899853-F53A-4F2D-964B-5C0D58FAB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5E553A-A625-4614-8A61-81753706E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3A4EF0-344F-4BCB-96E4-54947908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E1CB01-BCF7-4C67-9B24-B15C0357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E9BA0-1639-4093-BFB1-7DA9B5CC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702FA-CF0C-489A-B9C5-7CF55760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154B8C-7257-48E6-A146-9FEEA30E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0639C3-5FE4-4411-8D0D-A16232ED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3964CF-E449-46FF-A52C-155DD932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9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379D0D-2CA7-4FC5-98E6-6BBBEACF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47FE8D-501F-4505-8D49-BA2B4C36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E495AB-DBE3-4D5B-A9A8-76B44755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9F989-BA4E-46CC-BF2E-D97EC85C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FC1E6-EF1C-4FA0-A2F5-419345AD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89C1E-736B-4CE3-9D25-E6058A21E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51209-A0F8-4E2C-9834-DFC71931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EF23FF-131B-4380-81A1-9B67DA86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DB85AC-B17F-480B-AEE0-574F2230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5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BD807-89E9-4D87-A2F1-D768B633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AF6634-0FF0-4C13-83AE-7EA686636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26CBDE-5B15-4B2B-A92A-328C6EEA0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BF98D-DE07-44DD-9624-AE6D2038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DA0C20-89D2-4ABD-9EEE-8EF3F0A2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521E7E-7933-410C-860B-46A6D0DD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6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69309-48BF-4411-B738-2FD4FD4F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5AB232-B117-4384-881F-71231E7E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4181A-8B86-413C-B8DC-B316A2EF4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C77DA-36D0-4367-A089-2FFA4B812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5563F-3CED-4F5D-8E34-BED410134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4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048125" y="6386666"/>
            <a:ext cx="4095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20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 Астана, </a:t>
            </a:r>
            <a:r>
              <a:rPr lang="ru-RU" altLang="ru-RU" sz="14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сентябрь</a:t>
            </a:r>
            <a:r>
              <a:rPr kumimoji="0" lang="ru-RU" alt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2024 </a:t>
            </a:r>
            <a:r>
              <a:rPr kumimoji="0" lang="ru-RU" altLang="ru-RU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970337" y="3298337"/>
            <a:ext cx="105358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20728">
              <a:lnSpc>
                <a:spcPts val="4200"/>
              </a:lnSpc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Налоговое администрирование </a:t>
            </a:r>
            <a:endParaRPr lang="en-US" altLang="ru-RU" sz="4000" b="1" dirty="0" smtClean="0">
              <a:solidFill>
                <a:srgbClr val="002060"/>
              </a:solidFill>
              <a:latin typeface="Roboto Black" panose="0200000000000000000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lvl="0" defTabSz="920728">
              <a:lnSpc>
                <a:spcPts val="4200"/>
              </a:lnSpc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 новом Налоговом кодексе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448" y="642129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005406" y="1162798"/>
            <a:ext cx="777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20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финансов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30157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b="2199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4" y="401172"/>
            <a:ext cx="6790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АДМИНИСТРИРОВАНИЕ НДС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D929A-0F80-488C-9E40-9FB930D33C29}"/>
              </a:ext>
            </a:extLst>
          </p:cNvPr>
          <p:cNvSpPr txBox="1"/>
          <p:nvPr/>
        </p:nvSpPr>
        <p:spPr>
          <a:xfrm>
            <a:off x="738394" y="1137611"/>
            <a:ext cx="632534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Регистрации подлежат </a:t>
            </a:r>
          </a:p>
          <a:p>
            <a:pPr marL="446088" indent="-268288" algn="just">
              <a:spcAft>
                <a:spcPts val="12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налогоплательщики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осуществляющие расчеты с бюджетом в общеустановленном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режиме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268288" algn="just">
              <a:spcAft>
                <a:spcPts val="12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иностранные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компании, осуществляющие деятельность посредством интернет-площадок на территории Республики Казахстан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8394" y="314916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Исключены из плательщиков НДС:</a:t>
            </a:r>
            <a:endParaRPr lang="en-US" sz="1600" b="1" dirty="0">
              <a:solidFill>
                <a:srgbClr val="007E3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268288"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лицо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занимающееся частной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практикой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268288"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 лотереи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268288"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плательщик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налога на игорный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394" y="4482521"/>
            <a:ext cx="5736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выписки электронных счетов-фактур проводится в форме:</a:t>
            </a:r>
            <a:endParaRPr lang="en-US" sz="1600" b="1" dirty="0">
              <a:solidFill>
                <a:srgbClr val="007E3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268288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автоматизированного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выписки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ЭСФ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268288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сопоставительного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выписки ЭСФ 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(ранее приостановление выписки ЭСФ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394" y="5934670"/>
            <a:ext cx="6481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* Автоматизированный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контроль выписки ЭСФ проводится для отдельных категорий налогоплательщиков</a:t>
            </a:r>
            <a:endParaRPr lang="en-US" sz="1400" b="1" i="1" dirty="0">
              <a:latin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836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335117"/>
            <a:ext cx="6500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НАЛОГОВЫЕ ПРОВЕРКИ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D929A-0F80-488C-9E40-9FB930D33C29}"/>
              </a:ext>
            </a:extLst>
          </p:cNvPr>
          <p:cNvSpPr txBox="1"/>
          <p:nvPr/>
        </p:nvSpPr>
        <p:spPr>
          <a:xfrm>
            <a:off x="738395" y="1057883"/>
            <a:ext cx="586052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>
              <a:tabLst>
                <a:tab pos="0" algn="l"/>
              </a:tabLst>
            </a:pP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 от плановых проверок</a:t>
            </a:r>
          </a:p>
          <a:p>
            <a:pPr indent="447675" algn="just">
              <a:tabLst>
                <a:tab pos="0" algn="l"/>
              </a:tabLst>
            </a:pP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Приостановление проверок субъектов малого бизнеса не более 2-х раз</a:t>
            </a:r>
          </a:p>
          <a:p>
            <a:pPr indent="447675" algn="just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сотрудника налоговых органов с проверяемым налогоплательщиком через кабинет налогоплательщика 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(запрос и предоставление документов, пояснений, вручение акта проверки, уведомления по результатам проверки)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7675" algn="just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Предписание вручается нарочно</a:t>
            </a:r>
          </a:p>
          <a:p>
            <a:pPr indent="447675" algn="just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Перенесен срок исковой давности с окончания налоговой проверки на начало 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(срок исковой давности в части начисления и (или) пересмотра исчисленной, начисленной суммы налогов и платежей в бюджет приостанавливается на период со дня начала налоговой проверки до дня исполнения уведомления о результатах налоговой проверки)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11641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Горизонтальный мониторинг –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законодательное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11D63-2E35-436D-8A72-DA9A7150BB25}"/>
              </a:ext>
            </a:extLst>
          </p:cNvPr>
          <p:cNvSpPr txBox="1"/>
          <p:nvPr/>
        </p:nvSpPr>
        <p:spPr>
          <a:xfrm>
            <a:off x="617134" y="667731"/>
            <a:ext cx="7054681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 defTabSz="914377">
              <a:spcBef>
                <a:spcPts val="600"/>
              </a:spcBef>
              <a:buFontTx/>
              <a:buAutoNum type="arabicPeriod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Закрытие налогового периода</a:t>
            </a:r>
          </a:p>
          <a:p>
            <a:pPr marL="628650" lvl="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мониторинг будет проводиться по результатам сдачи деклараций</a:t>
            </a:r>
          </a:p>
          <a:p>
            <a:pPr marL="628650" lvl="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по итогам мониторинга – направление заключений КГД МФ РК</a:t>
            </a: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Освобождение от традиционных налоговых проверок</a:t>
            </a:r>
          </a:p>
          <a:p>
            <a:pPr marL="447675" indent="357188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налоговая проверка в форме изучения исторических данных (без предписания и штрафов)</a:t>
            </a:r>
          </a:p>
          <a:p>
            <a:pPr marL="447675" indent="357188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 закрытым периодам налоговая проверка не проводится, за исключением:</a:t>
            </a:r>
          </a:p>
          <a:p>
            <a:pPr marL="447675" lvl="2" indent="357188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встречных проверок</a:t>
            </a:r>
          </a:p>
          <a:p>
            <a:pPr marL="447675" lvl="2" indent="357188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налоговых проверок по заявлению самого НП </a:t>
            </a:r>
          </a:p>
          <a:p>
            <a:pPr marL="447675" lvl="2" indent="357188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налоговых проверок по основаниям УПК РК,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Закона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РК «О Прокуратуре»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Предварительные разъяснения по планируемым и прошедшим сделкам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Отсутствие штрафов и минимизация пени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Упрощенный возврат НДС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(до 90%)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Досудебное рассмотрение спорных вопросов Согласительной комиссией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Не направление уведомлений по результатам КК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Совместный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контроль правильности исполнения налоговых обязательств – минимизация налоговых рисков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Уверенность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в отсутствии налоговых рисков – повышение инвестиционной привлекательности и признание добросовестными НП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Обеспечение прозрачности деятельности НП и прогноза поступлений в бюджет 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4A9196FE-B61A-466E-B083-F6CA9FBBC1F1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12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5E00529-D8F5-4F70-987A-6C53E9291B93}"/>
              </a:ext>
            </a:extLst>
          </p:cNvPr>
          <p:cNvGrpSpPr/>
          <p:nvPr/>
        </p:nvGrpSpPr>
        <p:grpSpPr>
          <a:xfrm>
            <a:off x="8059230" y="2162620"/>
            <a:ext cx="3289808" cy="3289808"/>
            <a:chOff x="5547361" y="5225809"/>
            <a:chExt cx="1065020" cy="1065020"/>
          </a:xfr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7CA61863-F833-43C4-B2C6-54242D0FA0CC}"/>
                </a:ext>
              </a:extLst>
            </p:cNvPr>
            <p:cNvSpPr/>
            <p:nvPr/>
          </p:nvSpPr>
          <p:spPr>
            <a:xfrm>
              <a:off x="5547361" y="5225809"/>
              <a:ext cx="1065020" cy="10650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0321BAD7-E65E-4DBF-9030-82B8D7DF0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774666" y="5460553"/>
              <a:ext cx="610410" cy="610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0330430-EC28-45E6-9122-C3D118CCE62A}"/>
              </a:ext>
            </a:extLst>
          </p:cNvPr>
          <p:cNvSpPr txBox="1"/>
          <p:nvPr/>
        </p:nvSpPr>
        <p:spPr>
          <a:xfrm>
            <a:off x="557784" y="811452"/>
            <a:ext cx="68214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Регламентирован порядок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назначения и проведения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пилотных проектов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совершенствованию налогового администрирования.</a:t>
            </a:r>
          </a:p>
          <a:p>
            <a:pPr algn="just"/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Условия:</a:t>
            </a:r>
          </a:p>
          <a:p>
            <a:pPr marL="677862" indent="-228600">
              <a:buFont typeface="+mj-lt"/>
              <a:buAutoNum type="arabicParenR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обоснованность</a:t>
            </a:r>
          </a:p>
          <a:p>
            <a:pPr marL="677862" indent="-228600">
              <a:buFont typeface="+mj-lt"/>
              <a:buAutoNum type="arabicParenR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</a:t>
            </a:r>
          </a:p>
          <a:p>
            <a:pPr marL="677862" indent="-228600">
              <a:buFont typeface="+mj-lt"/>
              <a:buAutoNum type="arabicParenR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исполнимость</a:t>
            </a:r>
          </a:p>
          <a:p>
            <a:pPr marL="677862" indent="-228600">
              <a:buFont typeface="+mj-lt"/>
              <a:buAutoNum type="arabicParenR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соразмерность и рациональность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526D1E-5B84-4DEC-8F7D-8A08B25A709B}"/>
              </a:ext>
            </a:extLst>
          </p:cNvPr>
          <p:cNvSpPr txBox="1"/>
          <p:nvPr/>
        </p:nvSpPr>
        <p:spPr>
          <a:xfrm>
            <a:off x="557784" y="2972974"/>
            <a:ext cx="68214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проведения пилотного проекта налоговый орган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анализ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содержащий решение о внедрении (прекращении) усовершенствованного налогового администрирования и (или) исполнения налоговых обязательств налогоплательщиками, в том числе возложения функций налогового агента.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подлежит опубликованию в средствах массовой информации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30 календарных дней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завершения пилотного проекта.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Налоговые органы вправе начать в течение календарного года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пяти пилотных проектов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продолжительностью каждого пилотного проекта до трех лет.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98444551-685A-4C36-9208-9FB58487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188813"/>
            <a:ext cx="5052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ПИЛОТНЫЕ ПРОЕКТЫ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90" y="143947"/>
            <a:ext cx="9906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Поручения Главы государства</a:t>
            </a:r>
          </a:p>
        </p:txBody>
      </p:sp>
      <p:sp>
        <p:nvSpPr>
          <p:cNvPr id="30" name="Прямоугольник 1">
            <a:extLst>
              <a:ext uri="{FF2B5EF4-FFF2-40B4-BE49-F238E27FC236}">
                <a16:creationId xmlns:a16="http://schemas.microsoft.com/office/drawing/2014/main" id="{C6DC2672-DAE5-4B58-8D24-8F7873CED327}"/>
              </a:ext>
            </a:extLst>
          </p:cNvPr>
          <p:cNvSpPr/>
          <p:nvPr/>
        </p:nvSpPr>
        <p:spPr>
          <a:xfrm>
            <a:off x="380590" y="1686023"/>
            <a:ext cx="6326679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Обеспечение принятия нового Налогового кодекса, направленного на обеспечение справедливого, прозрачного, предсказуемого налогообложения, предусматривающего в том числе: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625475" marR="0" lvl="0" indent="-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обновление налогового администрирования</a:t>
            </a:r>
          </a:p>
          <a:p>
            <a:pPr marL="625475" marR="0" lvl="0" indent="-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обеспечение максимально возможной цифровизации налогового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контроля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4EF587E-CF79-4C9D-8574-7B24F8B5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4514410"/>
            <a:ext cx="3911600" cy="8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71463" algn="l"/>
              </a:tabLst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ПЛАН ДЕЙСТВИЙ по реализации предвыборной программы Президента Республики Казахстан «Справедливый Казахстан – для всех и для каждого. Сейчас и навсегда»</a:t>
            </a:r>
          </a:p>
        </p:txBody>
      </p:sp>
      <p:pic>
        <p:nvPicPr>
          <p:cNvPr id="32" name="Рисунок 14">
            <a:extLst>
              <a:ext uri="{FF2B5EF4-FFF2-40B4-BE49-F238E27FC236}">
                <a16:creationId xmlns:a16="http://schemas.microsoft.com/office/drawing/2014/main" id="{FF8A8BB5-F97D-47AE-B9D4-5BE2C21E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368" y="1555967"/>
            <a:ext cx="20316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Сервисная модель налогового администрирования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BB7ED41-C3A3-4292-B03C-A09A25584EC5}"/>
              </a:ext>
            </a:extLst>
          </p:cNvPr>
          <p:cNvSpPr/>
          <p:nvPr/>
        </p:nvSpPr>
        <p:spPr>
          <a:xfrm>
            <a:off x="466619" y="779659"/>
            <a:ext cx="84038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b="1" i="1" dirty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СОПРОВОЖДЕНИЕ </a:t>
            </a:r>
            <a:r>
              <a:rPr lang="ru-RU" b="1" i="1" dirty="0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НАЛОГОПЛАТЕЛЬЩИКА </a:t>
            </a:r>
            <a:br>
              <a:rPr lang="ru-RU" b="1" i="1" dirty="0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 ВСЕХ ЭТАПАХ </a:t>
            </a:r>
            <a:r>
              <a:rPr lang="en-US" b="1" i="1" dirty="0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ЖИЗНЕННОГО ЦИКЛА</a:t>
            </a:r>
            <a:endParaRPr lang="ru-RU" b="1" i="1" dirty="0">
              <a:solidFill>
                <a:srgbClr val="007E39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697858-CA8C-4573-B292-DFF85F20D5D2}"/>
              </a:ext>
            </a:extLst>
          </p:cNvPr>
          <p:cNvSpPr/>
          <p:nvPr/>
        </p:nvSpPr>
        <p:spPr>
          <a:xfrm>
            <a:off x="466619" y="1848639"/>
            <a:ext cx="6671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1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B08B62A-AA0B-4A2D-A033-74E40F864652}"/>
              </a:ext>
            </a:extLst>
          </p:cNvPr>
          <p:cNvSpPr/>
          <p:nvPr/>
        </p:nvSpPr>
        <p:spPr>
          <a:xfrm>
            <a:off x="2586717" y="1848639"/>
            <a:ext cx="9108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2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00070FA-FA89-42C0-8D5E-6456127A84A8}"/>
              </a:ext>
            </a:extLst>
          </p:cNvPr>
          <p:cNvSpPr/>
          <p:nvPr/>
        </p:nvSpPr>
        <p:spPr>
          <a:xfrm>
            <a:off x="4827040" y="1848639"/>
            <a:ext cx="9140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3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06D24DB-449C-4E77-9CF3-0A0C93718E00}"/>
              </a:ext>
            </a:extLst>
          </p:cNvPr>
          <p:cNvSpPr/>
          <p:nvPr/>
        </p:nvSpPr>
        <p:spPr>
          <a:xfrm>
            <a:off x="7009655" y="1848639"/>
            <a:ext cx="10326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4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A309A8C-B4FC-4C39-B007-B22901643BA2}"/>
              </a:ext>
            </a:extLst>
          </p:cNvPr>
          <p:cNvSpPr/>
          <p:nvPr/>
        </p:nvSpPr>
        <p:spPr>
          <a:xfrm>
            <a:off x="9309289" y="1848639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5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96B681-5218-4A5F-9C1D-B10E8C966294}"/>
              </a:ext>
            </a:extLst>
          </p:cNvPr>
          <p:cNvSpPr/>
          <p:nvPr/>
        </p:nvSpPr>
        <p:spPr>
          <a:xfrm>
            <a:off x="7940041" y="3114475"/>
            <a:ext cx="2286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Другие налоговые </a:t>
            </a:r>
          </a:p>
          <a:p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режимы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4F94DA-233D-4939-8670-BFC5FB7B9FA9}"/>
              </a:ext>
            </a:extLst>
          </p:cNvPr>
          <p:cNvSpPr/>
          <p:nvPr/>
        </p:nvSpPr>
        <p:spPr>
          <a:xfrm>
            <a:off x="956819" y="2317579"/>
            <a:ext cx="172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Подача</a:t>
            </a:r>
          </a:p>
          <a:p>
            <a:r>
              <a:rPr lang="ru-RU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уведомления *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8D09D8-03FE-43DC-8232-D3BA72C03601}"/>
              </a:ext>
            </a:extLst>
          </p:cNvPr>
          <p:cNvSpPr/>
          <p:nvPr/>
        </p:nvSpPr>
        <p:spPr>
          <a:xfrm>
            <a:off x="3388953" y="2317579"/>
            <a:ext cx="1561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Выбор ОКЭД, режимов</a:t>
            </a:r>
          </a:p>
          <a:p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налогообложения с помощью Справочника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BCB825-3BD0-4B82-A8DC-F3AD9B860069}"/>
              </a:ext>
            </a:extLst>
          </p:cNvPr>
          <p:cNvSpPr/>
          <p:nvPr/>
        </p:nvSpPr>
        <p:spPr>
          <a:xfrm>
            <a:off x="7940041" y="1573134"/>
            <a:ext cx="2286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Выбор режима по упрощенной декларации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D08287-CFB3-4A9C-86BC-71635084723B}"/>
              </a:ext>
            </a:extLst>
          </p:cNvPr>
          <p:cNvSpPr/>
          <p:nvPr/>
        </p:nvSpPr>
        <p:spPr>
          <a:xfrm>
            <a:off x="5627143" y="2317579"/>
            <a:ext cx="1561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Открытие счета в БВУ, получение от КГД сведений </a:t>
            </a:r>
            <a:b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для онлайн кредитования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41C8F5-1D8F-43CD-B548-C3254D1ACC3F}"/>
              </a:ext>
            </a:extLst>
          </p:cNvPr>
          <p:cNvSpPr/>
          <p:nvPr/>
        </p:nvSpPr>
        <p:spPr>
          <a:xfrm>
            <a:off x="10095073" y="2317580"/>
            <a:ext cx="125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Постановка </a:t>
            </a:r>
            <a:br>
              <a:rPr lang="ru-RU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 учет ККМ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153C58B-B24D-48A6-A0E7-DDAC0ACC8B12}"/>
              </a:ext>
            </a:extLst>
          </p:cNvPr>
          <p:cNvSpPr/>
          <p:nvPr/>
        </p:nvSpPr>
        <p:spPr>
          <a:xfrm>
            <a:off x="8094618" y="2415412"/>
            <a:ext cx="1155458" cy="38910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120" dirty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РЕЖИМЫ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B6E80A3-9589-4E08-AE8D-31F6AACFFF3D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8672347" y="2105144"/>
            <a:ext cx="0" cy="31026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31BE31B3-5052-4AF2-A5D2-7A5CDAD11E08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8672347" y="2804520"/>
            <a:ext cx="0" cy="31223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AF32FF9-1832-422C-B0AC-F9770B1E5B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32" y="3236902"/>
            <a:ext cx="773074" cy="21443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7227F15F-B0DA-4E39-A8A7-3192FA68F9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8" b="17811"/>
          <a:stretch/>
        </p:blipFill>
        <p:spPr>
          <a:xfrm>
            <a:off x="1180532" y="3469096"/>
            <a:ext cx="676584" cy="32035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27D58781-31A9-4F8A-9C68-8A768348D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44" y="3750007"/>
            <a:ext cx="1083820" cy="270955"/>
          </a:xfrm>
          <a:prstGeom prst="rect">
            <a:avLst/>
          </a:prstGeom>
        </p:spPr>
      </p:pic>
      <p:grpSp>
        <p:nvGrpSpPr>
          <p:cNvPr id="100" name="Рисунок 69">
            <a:extLst>
              <a:ext uri="{FF2B5EF4-FFF2-40B4-BE49-F238E27FC236}">
                <a16:creationId xmlns:a16="http://schemas.microsoft.com/office/drawing/2014/main" id="{167FB3E0-18EA-4CFA-AD34-693E9856EE68}"/>
              </a:ext>
            </a:extLst>
          </p:cNvPr>
          <p:cNvGrpSpPr/>
          <p:nvPr/>
        </p:nvGrpSpPr>
        <p:grpSpPr>
          <a:xfrm>
            <a:off x="1180532" y="2937954"/>
            <a:ext cx="784940" cy="259533"/>
            <a:chOff x="-1665532" y="3885970"/>
            <a:chExt cx="3432197" cy="1134822"/>
          </a:xfrm>
          <a:solidFill>
            <a:schemeClr val="accent1"/>
          </a:solidFill>
        </p:grpSpPr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80754F4A-5894-4133-9B94-E6546FEEE556}"/>
                </a:ext>
              </a:extLst>
            </p:cNvPr>
            <p:cNvSpPr/>
            <p:nvPr/>
          </p:nvSpPr>
          <p:spPr>
            <a:xfrm>
              <a:off x="-1665532" y="3885970"/>
              <a:ext cx="1202623" cy="1134822"/>
            </a:xfrm>
            <a:custGeom>
              <a:avLst/>
              <a:gdLst>
                <a:gd name="connsiteX0" fmla="*/ 385434 w 1202623"/>
                <a:gd name="connsiteY0" fmla="*/ 236755 h 1134822"/>
                <a:gd name="connsiteX1" fmla="*/ 250838 w 1202623"/>
                <a:gd name="connsiteY1" fmla="*/ 236755 h 1134822"/>
                <a:gd name="connsiteX2" fmla="*/ 250838 w 1202623"/>
                <a:gd name="connsiteY2" fmla="*/ 364306 h 1134822"/>
                <a:gd name="connsiteX3" fmla="*/ 35834 w 1202623"/>
                <a:gd name="connsiteY3" fmla="*/ 567819 h 1134822"/>
                <a:gd name="connsiteX4" fmla="*/ 250838 w 1202623"/>
                <a:gd name="connsiteY4" fmla="*/ 771376 h 1134822"/>
                <a:gd name="connsiteX5" fmla="*/ 250838 w 1202623"/>
                <a:gd name="connsiteY5" fmla="*/ 898053 h 1134822"/>
                <a:gd name="connsiteX6" fmla="*/ 385434 w 1202623"/>
                <a:gd name="connsiteY6" fmla="*/ 898053 h 1134822"/>
                <a:gd name="connsiteX7" fmla="*/ 435252 w 1202623"/>
                <a:gd name="connsiteY7" fmla="*/ 945229 h 1134822"/>
                <a:gd name="connsiteX8" fmla="*/ 601312 w 1202623"/>
                <a:gd name="connsiteY8" fmla="*/ 1101610 h 1134822"/>
                <a:gd name="connsiteX9" fmla="*/ 766498 w 1202623"/>
                <a:gd name="connsiteY9" fmla="*/ 945273 h 1134822"/>
                <a:gd name="connsiteX10" fmla="*/ 817190 w 1202623"/>
                <a:gd name="connsiteY10" fmla="*/ 898097 h 1134822"/>
                <a:gd name="connsiteX11" fmla="*/ 950912 w 1202623"/>
                <a:gd name="connsiteY11" fmla="*/ 898097 h 1134822"/>
                <a:gd name="connsiteX12" fmla="*/ 950912 w 1202623"/>
                <a:gd name="connsiteY12" fmla="*/ 771420 h 1134822"/>
                <a:gd name="connsiteX13" fmla="*/ 1001604 w 1202623"/>
                <a:gd name="connsiteY13" fmla="*/ 724243 h 1134822"/>
                <a:gd name="connsiteX14" fmla="*/ 1166790 w 1202623"/>
                <a:gd name="connsiteY14" fmla="*/ 567863 h 1134822"/>
                <a:gd name="connsiteX15" fmla="*/ 1001604 w 1202623"/>
                <a:gd name="connsiteY15" fmla="*/ 411482 h 1134822"/>
                <a:gd name="connsiteX16" fmla="*/ 950912 w 1202623"/>
                <a:gd name="connsiteY16" fmla="*/ 364306 h 1134822"/>
                <a:gd name="connsiteX17" fmla="*/ 950912 w 1202623"/>
                <a:gd name="connsiteY17" fmla="*/ 236755 h 1134822"/>
                <a:gd name="connsiteX18" fmla="*/ 817190 w 1202623"/>
                <a:gd name="connsiteY18" fmla="*/ 236755 h 1134822"/>
                <a:gd name="connsiteX19" fmla="*/ 766498 w 1202623"/>
                <a:gd name="connsiteY19" fmla="*/ 189579 h 1134822"/>
                <a:gd name="connsiteX20" fmla="*/ 601312 w 1202623"/>
                <a:gd name="connsiteY20" fmla="*/ 33198 h 1134822"/>
                <a:gd name="connsiteX21" fmla="*/ 385434 w 1202623"/>
                <a:gd name="connsiteY21" fmla="*/ 236755 h 1134822"/>
                <a:gd name="connsiteX22" fmla="*/ 201020 w 1202623"/>
                <a:gd name="connsiteY22" fmla="*/ 189579 h 1134822"/>
                <a:gd name="connsiteX23" fmla="*/ 400292 w 1202623"/>
                <a:gd name="connsiteY23" fmla="*/ 189579 h 1134822"/>
                <a:gd name="connsiteX24" fmla="*/ 601312 w 1202623"/>
                <a:gd name="connsiteY24" fmla="*/ 0 h 1134822"/>
                <a:gd name="connsiteX25" fmla="*/ 802332 w 1202623"/>
                <a:gd name="connsiteY25" fmla="*/ 189579 h 1134822"/>
                <a:gd name="connsiteX26" fmla="*/ 1001604 w 1202623"/>
                <a:gd name="connsiteY26" fmla="*/ 189579 h 1134822"/>
                <a:gd name="connsiteX27" fmla="*/ 1001604 w 1202623"/>
                <a:gd name="connsiteY27" fmla="*/ 377410 h 1134822"/>
                <a:gd name="connsiteX28" fmla="*/ 1202624 w 1202623"/>
                <a:gd name="connsiteY28" fmla="*/ 567834 h 1134822"/>
                <a:gd name="connsiteX29" fmla="*/ 1001604 w 1202623"/>
                <a:gd name="connsiteY29" fmla="*/ 757412 h 1134822"/>
                <a:gd name="connsiteX30" fmla="*/ 1001604 w 1202623"/>
                <a:gd name="connsiteY30" fmla="*/ 945244 h 1134822"/>
                <a:gd name="connsiteX31" fmla="*/ 802332 w 1202623"/>
                <a:gd name="connsiteY31" fmla="*/ 945244 h 1134822"/>
                <a:gd name="connsiteX32" fmla="*/ 601312 w 1202623"/>
                <a:gd name="connsiteY32" fmla="*/ 1134823 h 1134822"/>
                <a:gd name="connsiteX33" fmla="*/ 400292 w 1202623"/>
                <a:gd name="connsiteY33" fmla="*/ 945244 h 1134822"/>
                <a:gd name="connsiteX34" fmla="*/ 201020 w 1202623"/>
                <a:gd name="connsiteY34" fmla="*/ 945244 h 1134822"/>
                <a:gd name="connsiteX35" fmla="*/ 201020 w 1202623"/>
                <a:gd name="connsiteY35" fmla="*/ 757412 h 1134822"/>
                <a:gd name="connsiteX36" fmla="*/ 0 w 1202623"/>
                <a:gd name="connsiteY36" fmla="*/ 567834 h 1134822"/>
                <a:gd name="connsiteX37" fmla="*/ 201020 w 1202623"/>
                <a:gd name="connsiteY37" fmla="*/ 377381 h 1134822"/>
                <a:gd name="connsiteX38" fmla="*/ 201020 w 1202623"/>
                <a:gd name="connsiteY38" fmla="*/ 189550 h 1134822"/>
                <a:gd name="connsiteX39" fmla="*/ 105754 w 1202623"/>
                <a:gd name="connsiteY39" fmla="*/ 567834 h 1134822"/>
                <a:gd name="connsiteX40" fmla="*/ 601312 w 1202623"/>
                <a:gd name="connsiteY40" fmla="*/ 100439 h 1134822"/>
                <a:gd name="connsiteX41" fmla="*/ 1095996 w 1202623"/>
                <a:gd name="connsiteY41" fmla="*/ 567834 h 1134822"/>
                <a:gd name="connsiteX42" fmla="*/ 601312 w 1202623"/>
                <a:gd name="connsiteY42" fmla="*/ 1035228 h 1134822"/>
                <a:gd name="connsiteX43" fmla="*/ 105754 w 1202623"/>
                <a:gd name="connsiteY43" fmla="*/ 567834 h 113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02623" h="1134822">
                  <a:moveTo>
                    <a:pt x="385434" y="236755"/>
                  </a:moveTo>
                  <a:lnTo>
                    <a:pt x="250838" y="236755"/>
                  </a:lnTo>
                  <a:lnTo>
                    <a:pt x="250838" y="364306"/>
                  </a:lnTo>
                  <a:lnTo>
                    <a:pt x="35834" y="567819"/>
                  </a:lnTo>
                  <a:lnTo>
                    <a:pt x="250838" y="771376"/>
                  </a:lnTo>
                  <a:lnTo>
                    <a:pt x="250838" y="898053"/>
                  </a:lnTo>
                  <a:lnTo>
                    <a:pt x="385434" y="898053"/>
                  </a:lnTo>
                  <a:lnTo>
                    <a:pt x="435252" y="945229"/>
                  </a:lnTo>
                  <a:lnTo>
                    <a:pt x="601312" y="1101610"/>
                  </a:lnTo>
                  <a:lnTo>
                    <a:pt x="766498" y="945273"/>
                  </a:lnTo>
                  <a:lnTo>
                    <a:pt x="817190" y="898097"/>
                  </a:lnTo>
                  <a:lnTo>
                    <a:pt x="950912" y="898097"/>
                  </a:lnTo>
                  <a:lnTo>
                    <a:pt x="950912" y="771420"/>
                  </a:lnTo>
                  <a:lnTo>
                    <a:pt x="1001604" y="724243"/>
                  </a:lnTo>
                  <a:lnTo>
                    <a:pt x="1166790" y="567863"/>
                  </a:lnTo>
                  <a:lnTo>
                    <a:pt x="1001604" y="411482"/>
                  </a:lnTo>
                  <a:lnTo>
                    <a:pt x="950912" y="364306"/>
                  </a:lnTo>
                  <a:lnTo>
                    <a:pt x="950912" y="236755"/>
                  </a:lnTo>
                  <a:lnTo>
                    <a:pt x="817190" y="236755"/>
                  </a:lnTo>
                  <a:lnTo>
                    <a:pt x="766498" y="189579"/>
                  </a:lnTo>
                  <a:lnTo>
                    <a:pt x="601312" y="33198"/>
                  </a:lnTo>
                  <a:lnTo>
                    <a:pt x="385434" y="236755"/>
                  </a:lnTo>
                  <a:moveTo>
                    <a:pt x="201020" y="189579"/>
                  </a:moveTo>
                  <a:lnTo>
                    <a:pt x="400292" y="189579"/>
                  </a:lnTo>
                  <a:lnTo>
                    <a:pt x="601312" y="0"/>
                  </a:lnTo>
                  <a:lnTo>
                    <a:pt x="802332" y="189579"/>
                  </a:lnTo>
                  <a:lnTo>
                    <a:pt x="1001604" y="189579"/>
                  </a:lnTo>
                  <a:lnTo>
                    <a:pt x="1001604" y="377410"/>
                  </a:lnTo>
                  <a:lnTo>
                    <a:pt x="1202624" y="567834"/>
                  </a:lnTo>
                  <a:lnTo>
                    <a:pt x="1001604" y="757412"/>
                  </a:lnTo>
                  <a:lnTo>
                    <a:pt x="1001604" y="945244"/>
                  </a:lnTo>
                  <a:lnTo>
                    <a:pt x="802332" y="945244"/>
                  </a:lnTo>
                  <a:lnTo>
                    <a:pt x="601312" y="1134823"/>
                  </a:lnTo>
                  <a:lnTo>
                    <a:pt x="400292" y="945244"/>
                  </a:lnTo>
                  <a:lnTo>
                    <a:pt x="201020" y="945244"/>
                  </a:lnTo>
                  <a:lnTo>
                    <a:pt x="201020" y="757412"/>
                  </a:lnTo>
                  <a:lnTo>
                    <a:pt x="0" y="567834"/>
                  </a:lnTo>
                  <a:lnTo>
                    <a:pt x="201020" y="377381"/>
                  </a:lnTo>
                  <a:lnTo>
                    <a:pt x="201020" y="189550"/>
                  </a:lnTo>
                  <a:close/>
                  <a:moveTo>
                    <a:pt x="105754" y="567834"/>
                  </a:moveTo>
                  <a:lnTo>
                    <a:pt x="601312" y="100439"/>
                  </a:lnTo>
                  <a:lnTo>
                    <a:pt x="1095996" y="567834"/>
                  </a:lnTo>
                  <a:lnTo>
                    <a:pt x="601312" y="1035228"/>
                  </a:lnTo>
                  <a:lnTo>
                    <a:pt x="105754" y="567834"/>
                  </a:lnTo>
                  <a:close/>
                </a:path>
              </a:pathLst>
            </a:custGeom>
            <a:solidFill>
              <a:srgbClr val="006D58"/>
            </a:solidFill>
            <a:ln w="14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30CA4A22-B388-4A74-8FB9-108C207CA1B1}"/>
                </a:ext>
              </a:extLst>
            </p:cNvPr>
            <p:cNvSpPr/>
            <p:nvPr/>
          </p:nvSpPr>
          <p:spPr>
            <a:xfrm>
              <a:off x="-1629698" y="3919139"/>
              <a:ext cx="1130955" cy="1068455"/>
            </a:xfrm>
            <a:custGeom>
              <a:avLst/>
              <a:gdLst>
                <a:gd name="connsiteX0" fmla="*/ 915078 w 1130955"/>
                <a:gd name="connsiteY0" fmla="*/ 397533 h 1068455"/>
                <a:gd name="connsiteX1" fmla="*/ 704444 w 1130955"/>
                <a:gd name="connsiteY1" fmla="*/ 532947 h 1068455"/>
                <a:gd name="connsiteX2" fmla="*/ 578588 w 1130955"/>
                <a:gd name="connsiteY2" fmla="*/ 553040 h 1068455"/>
                <a:gd name="connsiteX3" fmla="*/ 471960 w 1130955"/>
                <a:gd name="connsiteY3" fmla="*/ 575755 h 1068455"/>
                <a:gd name="connsiteX4" fmla="*/ 368828 w 1130955"/>
                <a:gd name="connsiteY4" fmla="*/ 729514 h 1068455"/>
                <a:gd name="connsiteX5" fmla="*/ 565478 w 1130955"/>
                <a:gd name="connsiteY5" fmla="*/ 1002089 h 1068455"/>
                <a:gd name="connsiteX6" fmla="*/ 710562 w 1130955"/>
                <a:gd name="connsiteY6" fmla="*/ 864928 h 1068455"/>
                <a:gd name="connsiteX7" fmla="*/ 915078 w 1130955"/>
                <a:gd name="connsiteY7" fmla="*/ 670981 h 1068455"/>
                <a:gd name="connsiteX8" fmla="*/ 1060162 w 1130955"/>
                <a:gd name="connsiteY8" fmla="*/ 534694 h 1068455"/>
                <a:gd name="connsiteX9" fmla="*/ 915078 w 1130955"/>
                <a:gd name="connsiteY9" fmla="*/ 397533 h 1068455"/>
                <a:gd name="connsiteX10" fmla="*/ 215004 w 1130955"/>
                <a:gd name="connsiteY10" fmla="*/ 670981 h 1068455"/>
                <a:gd name="connsiteX11" fmla="*/ 415150 w 1130955"/>
                <a:gd name="connsiteY11" fmla="*/ 539936 h 1068455"/>
                <a:gd name="connsiteX12" fmla="*/ 641516 w 1130955"/>
                <a:gd name="connsiteY12" fmla="*/ 500622 h 1068455"/>
                <a:gd name="connsiteX13" fmla="*/ 758632 w 1130955"/>
                <a:gd name="connsiteY13" fmla="*/ 366956 h 1068455"/>
                <a:gd name="connsiteX14" fmla="*/ 565478 w 1130955"/>
                <a:gd name="connsiteY14" fmla="*/ 67299 h 1068455"/>
                <a:gd name="connsiteX15" fmla="*/ 420394 w 1130955"/>
                <a:gd name="connsiteY15" fmla="*/ 203586 h 1068455"/>
                <a:gd name="connsiteX16" fmla="*/ 215004 w 1130955"/>
                <a:gd name="connsiteY16" fmla="*/ 397504 h 1068455"/>
                <a:gd name="connsiteX17" fmla="*/ 69920 w 1130955"/>
                <a:gd name="connsiteY17" fmla="*/ 534665 h 1068455"/>
                <a:gd name="connsiteX18" fmla="*/ 215004 w 1130955"/>
                <a:gd name="connsiteY18" fmla="*/ 670952 h 1068455"/>
                <a:gd name="connsiteX19" fmla="*/ 0 w 1130955"/>
                <a:gd name="connsiteY19" fmla="*/ 534665 h 1068455"/>
                <a:gd name="connsiteX20" fmla="*/ 215004 w 1130955"/>
                <a:gd name="connsiteY20" fmla="*/ 331108 h 1068455"/>
                <a:gd name="connsiteX21" fmla="*/ 215004 w 1130955"/>
                <a:gd name="connsiteY21" fmla="*/ 203557 h 1068455"/>
                <a:gd name="connsiteX22" fmla="*/ 349600 w 1130955"/>
                <a:gd name="connsiteY22" fmla="*/ 203557 h 1068455"/>
                <a:gd name="connsiteX23" fmla="*/ 565478 w 1130955"/>
                <a:gd name="connsiteY23" fmla="*/ 0 h 1068455"/>
                <a:gd name="connsiteX24" fmla="*/ 781356 w 1130955"/>
                <a:gd name="connsiteY24" fmla="*/ 203557 h 1068455"/>
                <a:gd name="connsiteX25" fmla="*/ 915078 w 1130955"/>
                <a:gd name="connsiteY25" fmla="*/ 203557 h 1068455"/>
                <a:gd name="connsiteX26" fmla="*/ 915078 w 1130955"/>
                <a:gd name="connsiteY26" fmla="*/ 331108 h 1068455"/>
                <a:gd name="connsiteX27" fmla="*/ 1130956 w 1130955"/>
                <a:gd name="connsiteY27" fmla="*/ 534665 h 1068455"/>
                <a:gd name="connsiteX28" fmla="*/ 915078 w 1130955"/>
                <a:gd name="connsiteY28" fmla="*/ 738222 h 1068455"/>
                <a:gd name="connsiteX29" fmla="*/ 915078 w 1130955"/>
                <a:gd name="connsiteY29" fmla="*/ 864899 h 1068455"/>
                <a:gd name="connsiteX30" fmla="*/ 781356 w 1130955"/>
                <a:gd name="connsiteY30" fmla="*/ 864899 h 1068455"/>
                <a:gd name="connsiteX31" fmla="*/ 565478 w 1130955"/>
                <a:gd name="connsiteY31" fmla="*/ 1068456 h 1068455"/>
                <a:gd name="connsiteX32" fmla="*/ 349600 w 1130955"/>
                <a:gd name="connsiteY32" fmla="*/ 864899 h 1068455"/>
                <a:gd name="connsiteX33" fmla="*/ 215004 w 1130955"/>
                <a:gd name="connsiteY33" fmla="*/ 864899 h 1068455"/>
                <a:gd name="connsiteX34" fmla="*/ 215004 w 1130955"/>
                <a:gd name="connsiteY34" fmla="*/ 738222 h 1068455"/>
                <a:gd name="connsiteX35" fmla="*/ 0 w 1130955"/>
                <a:gd name="connsiteY35" fmla="*/ 534694 h 106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0955" h="1068455">
                  <a:moveTo>
                    <a:pt x="915078" y="397533"/>
                  </a:moveTo>
                  <a:cubicBezTo>
                    <a:pt x="859841" y="461600"/>
                    <a:pt x="785143" y="508164"/>
                    <a:pt x="704444" y="532947"/>
                  </a:cubicBezTo>
                  <a:cubicBezTo>
                    <a:pt x="660671" y="545964"/>
                    <a:pt x="624065" y="550885"/>
                    <a:pt x="578588" y="553040"/>
                  </a:cubicBezTo>
                  <a:cubicBezTo>
                    <a:pt x="542142" y="552531"/>
                    <a:pt x="504342" y="558195"/>
                    <a:pt x="471960" y="575755"/>
                  </a:cubicBezTo>
                  <a:cubicBezTo>
                    <a:pt x="413548" y="605924"/>
                    <a:pt x="372076" y="662900"/>
                    <a:pt x="368828" y="729514"/>
                  </a:cubicBezTo>
                  <a:cubicBezTo>
                    <a:pt x="363642" y="865336"/>
                    <a:pt x="482681" y="902873"/>
                    <a:pt x="565478" y="1002089"/>
                  </a:cubicBezTo>
                  <a:lnTo>
                    <a:pt x="710562" y="864928"/>
                  </a:lnTo>
                  <a:lnTo>
                    <a:pt x="915078" y="670981"/>
                  </a:lnTo>
                  <a:lnTo>
                    <a:pt x="1060162" y="534694"/>
                  </a:lnTo>
                  <a:lnTo>
                    <a:pt x="915078" y="397533"/>
                  </a:lnTo>
                  <a:moveTo>
                    <a:pt x="215004" y="670981"/>
                  </a:moveTo>
                  <a:cubicBezTo>
                    <a:pt x="269046" y="611239"/>
                    <a:pt x="338267" y="564499"/>
                    <a:pt x="415150" y="539936"/>
                  </a:cubicBezTo>
                  <a:cubicBezTo>
                    <a:pt x="499607" y="505791"/>
                    <a:pt x="571363" y="527821"/>
                    <a:pt x="641516" y="500622"/>
                  </a:cubicBezTo>
                  <a:cubicBezTo>
                    <a:pt x="699535" y="479072"/>
                    <a:pt x="744939" y="427382"/>
                    <a:pt x="758632" y="366956"/>
                  </a:cubicBezTo>
                  <a:cubicBezTo>
                    <a:pt x="784968" y="218554"/>
                    <a:pt x="658020" y="166748"/>
                    <a:pt x="565478" y="67299"/>
                  </a:cubicBezTo>
                  <a:lnTo>
                    <a:pt x="420394" y="203586"/>
                  </a:lnTo>
                  <a:lnTo>
                    <a:pt x="215004" y="397504"/>
                  </a:lnTo>
                  <a:lnTo>
                    <a:pt x="69920" y="534665"/>
                  </a:lnTo>
                  <a:lnTo>
                    <a:pt x="215004" y="670952"/>
                  </a:lnTo>
                  <a:close/>
                  <a:moveTo>
                    <a:pt x="0" y="534665"/>
                  </a:moveTo>
                  <a:lnTo>
                    <a:pt x="215004" y="331108"/>
                  </a:lnTo>
                  <a:lnTo>
                    <a:pt x="215004" y="203557"/>
                  </a:lnTo>
                  <a:lnTo>
                    <a:pt x="349600" y="203557"/>
                  </a:lnTo>
                  <a:lnTo>
                    <a:pt x="565478" y="0"/>
                  </a:lnTo>
                  <a:lnTo>
                    <a:pt x="781356" y="203557"/>
                  </a:lnTo>
                  <a:lnTo>
                    <a:pt x="915078" y="203557"/>
                  </a:lnTo>
                  <a:lnTo>
                    <a:pt x="915078" y="331108"/>
                  </a:lnTo>
                  <a:lnTo>
                    <a:pt x="1130956" y="534665"/>
                  </a:lnTo>
                  <a:lnTo>
                    <a:pt x="915078" y="738222"/>
                  </a:lnTo>
                  <a:lnTo>
                    <a:pt x="915078" y="864899"/>
                  </a:lnTo>
                  <a:lnTo>
                    <a:pt x="781356" y="864899"/>
                  </a:lnTo>
                  <a:lnTo>
                    <a:pt x="565478" y="1068456"/>
                  </a:lnTo>
                  <a:lnTo>
                    <a:pt x="349600" y="864899"/>
                  </a:lnTo>
                  <a:lnTo>
                    <a:pt x="215004" y="864899"/>
                  </a:lnTo>
                  <a:lnTo>
                    <a:pt x="215004" y="738222"/>
                  </a:lnTo>
                  <a:lnTo>
                    <a:pt x="0" y="534694"/>
                  </a:lnTo>
                  <a:close/>
                </a:path>
              </a:pathLst>
            </a:custGeom>
            <a:solidFill>
              <a:srgbClr val="476277"/>
            </a:solidFill>
            <a:ln w="14551" cap="flat">
              <a:solidFill>
                <a:srgbClr val="4762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B1AD455F-55B6-4E15-94D5-DF0F3521BA99}"/>
                </a:ext>
              </a:extLst>
            </p:cNvPr>
            <p:cNvSpPr/>
            <p:nvPr/>
          </p:nvSpPr>
          <p:spPr>
            <a:xfrm>
              <a:off x="-443680" y="4075519"/>
              <a:ext cx="2210345" cy="755723"/>
            </a:xfrm>
            <a:custGeom>
              <a:avLst/>
              <a:gdLst>
                <a:gd name="connsiteX0" fmla="*/ 839914 w 2210345"/>
                <a:gd name="connsiteY0" fmla="*/ 642151 h 755723"/>
                <a:gd name="connsiteX1" fmla="*/ 760380 w 2210345"/>
                <a:gd name="connsiteY1" fmla="*/ 491012 h 755723"/>
                <a:gd name="connsiteX2" fmla="*/ 679972 w 2210345"/>
                <a:gd name="connsiteY2" fmla="*/ 642151 h 755723"/>
                <a:gd name="connsiteX3" fmla="*/ 839914 w 2210345"/>
                <a:gd name="connsiteY3" fmla="*/ 642151 h 755723"/>
                <a:gd name="connsiteX4" fmla="*/ 99636 w 2210345"/>
                <a:gd name="connsiteY4" fmla="*/ 604556 h 755723"/>
                <a:gd name="connsiteX5" fmla="*/ 99636 w 2210345"/>
                <a:gd name="connsiteY5" fmla="*/ 698908 h 755723"/>
                <a:gd name="connsiteX6" fmla="*/ 337364 w 2210345"/>
                <a:gd name="connsiteY6" fmla="*/ 698908 h 755723"/>
                <a:gd name="connsiteX7" fmla="*/ 342608 w 2210345"/>
                <a:gd name="connsiteY7" fmla="*/ 697161 h 755723"/>
                <a:gd name="connsiteX8" fmla="*/ 344356 w 2210345"/>
                <a:gd name="connsiteY8" fmla="*/ 697161 h 755723"/>
                <a:gd name="connsiteX9" fmla="*/ 359214 w 2210345"/>
                <a:gd name="connsiteY9" fmla="*/ 690172 h 755723"/>
                <a:gd name="connsiteX10" fmla="*/ 361836 w 2210345"/>
                <a:gd name="connsiteY10" fmla="*/ 688424 h 755723"/>
                <a:gd name="connsiteX11" fmla="*/ 365332 w 2210345"/>
                <a:gd name="connsiteY11" fmla="*/ 684930 h 755723"/>
                <a:gd name="connsiteX12" fmla="*/ 367954 w 2210345"/>
                <a:gd name="connsiteY12" fmla="*/ 681435 h 755723"/>
                <a:gd name="connsiteX13" fmla="*/ 371450 w 2210345"/>
                <a:gd name="connsiteY13" fmla="*/ 677941 h 755723"/>
                <a:gd name="connsiteX14" fmla="*/ 373198 w 2210345"/>
                <a:gd name="connsiteY14" fmla="*/ 674475 h 755723"/>
                <a:gd name="connsiteX15" fmla="*/ 379316 w 2210345"/>
                <a:gd name="connsiteY15" fmla="*/ 659624 h 755723"/>
                <a:gd name="connsiteX16" fmla="*/ 367954 w 2210345"/>
                <a:gd name="connsiteY16" fmla="*/ 622057 h 755723"/>
                <a:gd name="connsiteX17" fmla="*/ 365332 w 2210345"/>
                <a:gd name="connsiteY17" fmla="*/ 618563 h 755723"/>
                <a:gd name="connsiteX18" fmla="*/ 361836 w 2210345"/>
                <a:gd name="connsiteY18" fmla="*/ 615942 h 755723"/>
                <a:gd name="connsiteX19" fmla="*/ 357466 w 2210345"/>
                <a:gd name="connsiteY19" fmla="*/ 612447 h 755723"/>
                <a:gd name="connsiteX20" fmla="*/ 353096 w 2210345"/>
                <a:gd name="connsiteY20" fmla="*/ 610700 h 755723"/>
                <a:gd name="connsiteX21" fmla="*/ 348726 w 2210345"/>
                <a:gd name="connsiteY21" fmla="*/ 608079 h 755723"/>
                <a:gd name="connsiteX22" fmla="*/ 346978 w 2210345"/>
                <a:gd name="connsiteY22" fmla="*/ 607206 h 755723"/>
                <a:gd name="connsiteX23" fmla="*/ 344356 w 2210345"/>
                <a:gd name="connsiteY23" fmla="*/ 606303 h 755723"/>
                <a:gd name="connsiteX24" fmla="*/ 99636 w 2210345"/>
                <a:gd name="connsiteY24" fmla="*/ 604556 h 755723"/>
                <a:gd name="connsiteX25" fmla="*/ 99636 w 2210345"/>
                <a:gd name="connsiteY25" fmla="*/ 453417 h 755723"/>
                <a:gd name="connsiteX26" fmla="*/ 99636 w 2210345"/>
                <a:gd name="connsiteY26" fmla="*/ 547769 h 755723"/>
                <a:gd name="connsiteX27" fmla="*/ 337364 w 2210345"/>
                <a:gd name="connsiteY27" fmla="*/ 547769 h 755723"/>
                <a:gd name="connsiteX28" fmla="*/ 339986 w 2210345"/>
                <a:gd name="connsiteY28" fmla="*/ 546896 h 755723"/>
                <a:gd name="connsiteX29" fmla="*/ 342608 w 2210345"/>
                <a:gd name="connsiteY29" fmla="*/ 546896 h 755723"/>
                <a:gd name="connsiteX30" fmla="*/ 344356 w 2210345"/>
                <a:gd name="connsiteY30" fmla="*/ 546022 h 755723"/>
                <a:gd name="connsiteX31" fmla="*/ 359214 w 2210345"/>
                <a:gd name="connsiteY31" fmla="*/ 538159 h 755723"/>
                <a:gd name="connsiteX32" fmla="*/ 373198 w 2210345"/>
                <a:gd name="connsiteY32" fmla="*/ 523307 h 755723"/>
                <a:gd name="connsiteX33" fmla="*/ 379316 w 2210345"/>
                <a:gd name="connsiteY33" fmla="*/ 507582 h 755723"/>
                <a:gd name="connsiteX34" fmla="*/ 367954 w 2210345"/>
                <a:gd name="connsiteY34" fmla="*/ 470889 h 755723"/>
                <a:gd name="connsiteX35" fmla="*/ 365332 w 2210345"/>
                <a:gd name="connsiteY35" fmla="*/ 467395 h 755723"/>
                <a:gd name="connsiteX36" fmla="*/ 361836 w 2210345"/>
                <a:gd name="connsiteY36" fmla="*/ 463900 h 755723"/>
                <a:gd name="connsiteX37" fmla="*/ 357466 w 2210345"/>
                <a:gd name="connsiteY37" fmla="*/ 462153 h 755723"/>
                <a:gd name="connsiteX38" fmla="*/ 348726 w 2210345"/>
                <a:gd name="connsiteY38" fmla="*/ 456911 h 755723"/>
                <a:gd name="connsiteX39" fmla="*/ 346978 w 2210345"/>
                <a:gd name="connsiteY39" fmla="*/ 456038 h 755723"/>
                <a:gd name="connsiteX40" fmla="*/ 344356 w 2210345"/>
                <a:gd name="connsiteY40" fmla="*/ 456038 h 755723"/>
                <a:gd name="connsiteX41" fmla="*/ 342608 w 2210345"/>
                <a:gd name="connsiteY41" fmla="*/ 455164 h 755723"/>
                <a:gd name="connsiteX42" fmla="*/ 339986 w 2210345"/>
                <a:gd name="connsiteY42" fmla="*/ 454290 h 755723"/>
                <a:gd name="connsiteX43" fmla="*/ 337364 w 2210345"/>
                <a:gd name="connsiteY43" fmla="*/ 454290 h 755723"/>
                <a:gd name="connsiteX44" fmla="*/ 334742 w 2210345"/>
                <a:gd name="connsiteY44" fmla="*/ 453387 h 755723"/>
                <a:gd name="connsiteX45" fmla="*/ 99636 w 2210345"/>
                <a:gd name="connsiteY45" fmla="*/ 453387 h 755723"/>
                <a:gd name="connsiteX46" fmla="*/ 1040060 w 2210345"/>
                <a:gd name="connsiteY46" fmla="*/ 396630 h 755723"/>
                <a:gd name="connsiteX47" fmla="*/ 1139696 w 2210345"/>
                <a:gd name="connsiteY47" fmla="*/ 396630 h 755723"/>
                <a:gd name="connsiteX48" fmla="*/ 1420250 w 2210345"/>
                <a:gd name="connsiteY48" fmla="*/ 661342 h 755723"/>
                <a:gd name="connsiteX49" fmla="*/ 1420250 w 2210345"/>
                <a:gd name="connsiteY49" fmla="*/ 396659 h 755723"/>
                <a:gd name="connsiteX50" fmla="*/ 1519886 w 2210345"/>
                <a:gd name="connsiteY50" fmla="*/ 396659 h 755723"/>
                <a:gd name="connsiteX51" fmla="*/ 1519886 w 2210345"/>
                <a:gd name="connsiteY51" fmla="*/ 755723 h 755723"/>
                <a:gd name="connsiteX52" fmla="*/ 1420250 w 2210345"/>
                <a:gd name="connsiteY52" fmla="*/ 755723 h 755723"/>
                <a:gd name="connsiteX53" fmla="*/ 1139696 w 2210345"/>
                <a:gd name="connsiteY53" fmla="*/ 491012 h 755723"/>
                <a:gd name="connsiteX54" fmla="*/ 1139696 w 2210345"/>
                <a:gd name="connsiteY54" fmla="*/ 755723 h 755723"/>
                <a:gd name="connsiteX55" fmla="*/ 1040060 w 2210345"/>
                <a:gd name="connsiteY55" fmla="*/ 755723 h 755723"/>
                <a:gd name="connsiteX56" fmla="*/ 1040060 w 2210345"/>
                <a:gd name="connsiteY56" fmla="*/ 396659 h 755723"/>
                <a:gd name="connsiteX57" fmla="*/ 1732268 w 2210345"/>
                <a:gd name="connsiteY57" fmla="*/ 576599 h 755723"/>
                <a:gd name="connsiteX58" fmla="*/ 1990069 w 2210345"/>
                <a:gd name="connsiteY58" fmla="*/ 396659 h 755723"/>
                <a:gd name="connsiteX59" fmla="*/ 1879945 w 2210345"/>
                <a:gd name="connsiteY59" fmla="*/ 396659 h 755723"/>
                <a:gd name="connsiteX60" fmla="*/ 1660571 w 2210345"/>
                <a:gd name="connsiteY60" fmla="*/ 547798 h 755723"/>
                <a:gd name="connsiteX61" fmla="*/ 1660571 w 2210345"/>
                <a:gd name="connsiteY61" fmla="*/ 396659 h 755723"/>
                <a:gd name="connsiteX62" fmla="*/ 1560061 w 2210345"/>
                <a:gd name="connsiteY62" fmla="*/ 396659 h 755723"/>
                <a:gd name="connsiteX63" fmla="*/ 1560061 w 2210345"/>
                <a:gd name="connsiteY63" fmla="*/ 755723 h 755723"/>
                <a:gd name="connsiteX64" fmla="*/ 1660571 w 2210345"/>
                <a:gd name="connsiteY64" fmla="*/ 755723 h 755723"/>
                <a:gd name="connsiteX65" fmla="*/ 1660571 w 2210345"/>
                <a:gd name="connsiteY65" fmla="*/ 604556 h 755723"/>
                <a:gd name="connsiteX66" fmla="*/ 1879945 w 2210345"/>
                <a:gd name="connsiteY66" fmla="*/ 755694 h 755723"/>
                <a:gd name="connsiteX67" fmla="*/ 1990069 w 2210345"/>
                <a:gd name="connsiteY67" fmla="*/ 755694 h 755723"/>
                <a:gd name="connsiteX68" fmla="*/ 1732239 w 2210345"/>
                <a:gd name="connsiteY68" fmla="*/ 576599 h 755723"/>
                <a:gd name="connsiteX69" fmla="*/ 1780338 w 2210345"/>
                <a:gd name="connsiteY69" fmla="*/ 0 h 755723"/>
                <a:gd name="connsiteX70" fmla="*/ 1879974 w 2210345"/>
                <a:gd name="connsiteY70" fmla="*/ 0 h 755723"/>
                <a:gd name="connsiteX71" fmla="*/ 1879974 w 2210345"/>
                <a:gd name="connsiteY71" fmla="*/ 151139 h 755723"/>
                <a:gd name="connsiteX72" fmla="*/ 2100222 w 2210345"/>
                <a:gd name="connsiteY72" fmla="*/ 0 h 755723"/>
                <a:gd name="connsiteX73" fmla="*/ 2210346 w 2210345"/>
                <a:gd name="connsiteY73" fmla="*/ 0 h 755723"/>
                <a:gd name="connsiteX74" fmla="*/ 1952516 w 2210345"/>
                <a:gd name="connsiteY74" fmla="*/ 179969 h 755723"/>
                <a:gd name="connsiteX75" fmla="*/ 2210346 w 2210345"/>
                <a:gd name="connsiteY75" fmla="*/ 359064 h 755723"/>
                <a:gd name="connsiteX76" fmla="*/ 2100222 w 2210345"/>
                <a:gd name="connsiteY76" fmla="*/ 359064 h 755723"/>
                <a:gd name="connsiteX77" fmla="*/ 1879974 w 2210345"/>
                <a:gd name="connsiteY77" fmla="*/ 207925 h 755723"/>
                <a:gd name="connsiteX78" fmla="*/ 1879974 w 2210345"/>
                <a:gd name="connsiteY78" fmla="*/ 359064 h 755723"/>
                <a:gd name="connsiteX79" fmla="*/ 1780338 w 2210345"/>
                <a:gd name="connsiteY79" fmla="*/ 359064 h 755723"/>
                <a:gd name="connsiteX80" fmla="*/ 1780338 w 2210345"/>
                <a:gd name="connsiteY80" fmla="*/ 29 h 755723"/>
                <a:gd name="connsiteX81" fmla="*/ 1560090 w 2210345"/>
                <a:gd name="connsiteY81" fmla="*/ 207925 h 755723"/>
                <a:gd name="connsiteX82" fmla="*/ 1560090 w 2210345"/>
                <a:gd name="connsiteY82" fmla="*/ 359064 h 755723"/>
                <a:gd name="connsiteX83" fmla="*/ 1460454 w 2210345"/>
                <a:gd name="connsiteY83" fmla="*/ 359064 h 755723"/>
                <a:gd name="connsiteX84" fmla="*/ 1460454 w 2210345"/>
                <a:gd name="connsiteY84" fmla="*/ 207954 h 755723"/>
                <a:gd name="connsiteX85" fmla="*/ 1269922 w 2210345"/>
                <a:gd name="connsiteY85" fmla="*/ 29 h 755723"/>
                <a:gd name="connsiteX86" fmla="*/ 1370432 w 2210345"/>
                <a:gd name="connsiteY86" fmla="*/ 29 h 755723"/>
                <a:gd name="connsiteX87" fmla="*/ 1510272 w 2210345"/>
                <a:gd name="connsiteY87" fmla="*/ 151168 h 755723"/>
                <a:gd name="connsiteX88" fmla="*/ 1650112 w 2210345"/>
                <a:gd name="connsiteY88" fmla="*/ 29 h 755723"/>
                <a:gd name="connsiteX89" fmla="*/ 1750622 w 2210345"/>
                <a:gd name="connsiteY89" fmla="*/ 29 h 755723"/>
                <a:gd name="connsiteX90" fmla="*/ 1560090 w 2210345"/>
                <a:gd name="connsiteY90" fmla="*/ 207954 h 755723"/>
                <a:gd name="connsiteX91" fmla="*/ 1040060 w 2210345"/>
                <a:gd name="connsiteY91" fmla="*/ 0 h 755723"/>
                <a:gd name="connsiteX92" fmla="*/ 1139696 w 2210345"/>
                <a:gd name="connsiteY92" fmla="*/ 0 h 755723"/>
                <a:gd name="connsiteX93" fmla="*/ 1139696 w 2210345"/>
                <a:gd name="connsiteY93" fmla="*/ 302278 h 755723"/>
                <a:gd name="connsiteX94" fmla="*/ 1420250 w 2210345"/>
                <a:gd name="connsiteY94" fmla="*/ 302278 h 755723"/>
                <a:gd name="connsiteX95" fmla="*/ 1420250 w 2210345"/>
                <a:gd name="connsiteY95" fmla="*/ 359064 h 755723"/>
                <a:gd name="connsiteX96" fmla="*/ 1040060 w 2210345"/>
                <a:gd name="connsiteY96" fmla="*/ 359064 h 755723"/>
                <a:gd name="connsiteX97" fmla="*/ 1040060 w 2210345"/>
                <a:gd name="connsiteY97" fmla="*/ 29 h 755723"/>
                <a:gd name="connsiteX98" fmla="*/ 760380 w 2210345"/>
                <a:gd name="connsiteY98" fmla="*/ 94353 h 755723"/>
                <a:gd name="connsiteX99" fmla="*/ 839914 w 2210345"/>
                <a:gd name="connsiteY99" fmla="*/ 245491 h 755723"/>
                <a:gd name="connsiteX100" fmla="*/ 679972 w 2210345"/>
                <a:gd name="connsiteY100" fmla="*/ 245491 h 755723"/>
                <a:gd name="connsiteX101" fmla="*/ 760380 w 2210345"/>
                <a:gd name="connsiteY101" fmla="*/ 94353 h 755723"/>
                <a:gd name="connsiteX102" fmla="*/ 900220 w 2210345"/>
                <a:gd name="connsiteY102" fmla="*/ 359064 h 755723"/>
                <a:gd name="connsiteX103" fmla="*/ 999856 w 2210345"/>
                <a:gd name="connsiteY103" fmla="*/ 359064 h 755723"/>
                <a:gd name="connsiteX104" fmla="*/ 810198 w 2210345"/>
                <a:gd name="connsiteY104" fmla="*/ 0 h 755723"/>
                <a:gd name="connsiteX105" fmla="*/ 709688 w 2210345"/>
                <a:gd name="connsiteY105" fmla="*/ 0 h 755723"/>
                <a:gd name="connsiteX106" fmla="*/ 520030 w 2210345"/>
                <a:gd name="connsiteY106" fmla="*/ 359064 h 755723"/>
                <a:gd name="connsiteX107" fmla="*/ 619666 w 2210345"/>
                <a:gd name="connsiteY107" fmla="*/ 359064 h 755723"/>
                <a:gd name="connsiteX108" fmla="*/ 649382 w 2210345"/>
                <a:gd name="connsiteY108" fmla="*/ 302278 h 755723"/>
                <a:gd name="connsiteX109" fmla="*/ 869630 w 2210345"/>
                <a:gd name="connsiteY109" fmla="*/ 302278 h 755723"/>
                <a:gd name="connsiteX110" fmla="*/ 900220 w 2210345"/>
                <a:gd name="connsiteY110" fmla="*/ 359064 h 755723"/>
                <a:gd name="connsiteX111" fmla="*/ 0 w 2210345"/>
                <a:gd name="connsiteY111" fmla="*/ 0 h 755723"/>
                <a:gd name="connsiteX112" fmla="*/ 99636 w 2210345"/>
                <a:gd name="connsiteY112" fmla="*/ 0 h 755723"/>
                <a:gd name="connsiteX113" fmla="*/ 99636 w 2210345"/>
                <a:gd name="connsiteY113" fmla="*/ 151139 h 755723"/>
                <a:gd name="connsiteX114" fmla="*/ 379316 w 2210345"/>
                <a:gd name="connsiteY114" fmla="*/ 151139 h 755723"/>
                <a:gd name="connsiteX115" fmla="*/ 379316 w 2210345"/>
                <a:gd name="connsiteY115" fmla="*/ 29 h 755723"/>
                <a:gd name="connsiteX116" fmla="*/ 479826 w 2210345"/>
                <a:gd name="connsiteY116" fmla="*/ 29 h 755723"/>
                <a:gd name="connsiteX117" fmla="*/ 479826 w 2210345"/>
                <a:gd name="connsiteY117" fmla="*/ 359093 h 755723"/>
                <a:gd name="connsiteX118" fmla="*/ 379316 w 2210345"/>
                <a:gd name="connsiteY118" fmla="*/ 359093 h 755723"/>
                <a:gd name="connsiteX119" fmla="*/ 379316 w 2210345"/>
                <a:gd name="connsiteY119" fmla="*/ 207954 h 755723"/>
                <a:gd name="connsiteX120" fmla="*/ 99636 w 2210345"/>
                <a:gd name="connsiteY120" fmla="*/ 207954 h 755723"/>
                <a:gd name="connsiteX121" fmla="*/ 99636 w 2210345"/>
                <a:gd name="connsiteY121" fmla="*/ 359093 h 755723"/>
                <a:gd name="connsiteX122" fmla="*/ 0 w 2210345"/>
                <a:gd name="connsiteY122" fmla="*/ 359093 h 755723"/>
                <a:gd name="connsiteX123" fmla="*/ 0 w 2210345"/>
                <a:gd name="connsiteY123" fmla="*/ 29 h 755723"/>
                <a:gd name="connsiteX124" fmla="*/ 0 w 2210345"/>
                <a:gd name="connsiteY124" fmla="*/ 396630 h 755723"/>
                <a:gd name="connsiteX125" fmla="*/ 389804 w 2210345"/>
                <a:gd name="connsiteY125" fmla="*/ 396630 h 755723"/>
                <a:gd name="connsiteX126" fmla="*/ 394174 w 2210345"/>
                <a:gd name="connsiteY126" fmla="*/ 397504 h 755723"/>
                <a:gd name="connsiteX127" fmla="*/ 399418 w 2210345"/>
                <a:gd name="connsiteY127" fmla="*/ 397504 h 755723"/>
                <a:gd name="connsiteX128" fmla="*/ 403788 w 2210345"/>
                <a:gd name="connsiteY128" fmla="*/ 398407 h 755723"/>
                <a:gd name="connsiteX129" fmla="*/ 408158 w 2210345"/>
                <a:gd name="connsiteY129" fmla="*/ 400154 h 755723"/>
                <a:gd name="connsiteX130" fmla="*/ 412528 w 2210345"/>
                <a:gd name="connsiteY130" fmla="*/ 401028 h 755723"/>
                <a:gd name="connsiteX131" fmla="*/ 417772 w 2210345"/>
                <a:gd name="connsiteY131" fmla="*/ 402775 h 755723"/>
                <a:gd name="connsiteX132" fmla="*/ 448362 w 2210345"/>
                <a:gd name="connsiteY132" fmla="*/ 420248 h 755723"/>
                <a:gd name="connsiteX133" fmla="*/ 479826 w 2210345"/>
                <a:gd name="connsiteY133" fmla="*/ 482276 h 755723"/>
                <a:gd name="connsiteX134" fmla="*/ 384560 w 2210345"/>
                <a:gd name="connsiteY134" fmla="*/ 576628 h 755723"/>
                <a:gd name="connsiteX135" fmla="*/ 479826 w 2210345"/>
                <a:gd name="connsiteY135" fmla="*/ 665739 h 755723"/>
                <a:gd name="connsiteX136" fmla="*/ 451858 w 2210345"/>
                <a:gd name="connsiteY136" fmla="*/ 729514 h 755723"/>
                <a:gd name="connsiteX137" fmla="*/ 421268 w 2210345"/>
                <a:gd name="connsiteY137" fmla="*/ 748734 h 755723"/>
                <a:gd name="connsiteX138" fmla="*/ 417772 w 2210345"/>
                <a:gd name="connsiteY138" fmla="*/ 750482 h 755723"/>
                <a:gd name="connsiteX139" fmla="*/ 412528 w 2210345"/>
                <a:gd name="connsiteY139" fmla="*/ 751355 h 755723"/>
                <a:gd name="connsiteX140" fmla="*/ 408158 w 2210345"/>
                <a:gd name="connsiteY140" fmla="*/ 753103 h 755723"/>
                <a:gd name="connsiteX141" fmla="*/ 403788 w 2210345"/>
                <a:gd name="connsiteY141" fmla="*/ 753976 h 755723"/>
                <a:gd name="connsiteX142" fmla="*/ 399418 w 2210345"/>
                <a:gd name="connsiteY142" fmla="*/ 754850 h 755723"/>
                <a:gd name="connsiteX143" fmla="*/ 394174 w 2210345"/>
                <a:gd name="connsiteY143" fmla="*/ 755723 h 755723"/>
                <a:gd name="connsiteX144" fmla="*/ 0 w 2210345"/>
                <a:gd name="connsiteY144" fmla="*/ 755723 h 755723"/>
                <a:gd name="connsiteX145" fmla="*/ 0 w 2210345"/>
                <a:gd name="connsiteY145" fmla="*/ 396659 h 755723"/>
                <a:gd name="connsiteX146" fmla="*/ 619666 w 2210345"/>
                <a:gd name="connsiteY146" fmla="*/ 755694 h 755723"/>
                <a:gd name="connsiteX147" fmla="*/ 520030 w 2210345"/>
                <a:gd name="connsiteY147" fmla="*/ 755694 h 755723"/>
                <a:gd name="connsiteX148" fmla="*/ 709688 w 2210345"/>
                <a:gd name="connsiteY148" fmla="*/ 396630 h 755723"/>
                <a:gd name="connsiteX149" fmla="*/ 810198 w 2210345"/>
                <a:gd name="connsiteY149" fmla="*/ 396630 h 755723"/>
                <a:gd name="connsiteX150" fmla="*/ 999856 w 2210345"/>
                <a:gd name="connsiteY150" fmla="*/ 755694 h 755723"/>
                <a:gd name="connsiteX151" fmla="*/ 900220 w 2210345"/>
                <a:gd name="connsiteY151" fmla="*/ 755694 h 755723"/>
                <a:gd name="connsiteX152" fmla="*/ 869630 w 2210345"/>
                <a:gd name="connsiteY152" fmla="*/ 698908 h 755723"/>
                <a:gd name="connsiteX153" fmla="*/ 649382 w 2210345"/>
                <a:gd name="connsiteY153" fmla="*/ 698908 h 755723"/>
                <a:gd name="connsiteX154" fmla="*/ 619666 w 2210345"/>
                <a:gd name="connsiteY154" fmla="*/ 755694 h 75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210345" h="755723">
                  <a:moveTo>
                    <a:pt x="839914" y="642151"/>
                  </a:moveTo>
                  <a:lnTo>
                    <a:pt x="760380" y="491012"/>
                  </a:lnTo>
                  <a:lnTo>
                    <a:pt x="679972" y="642151"/>
                  </a:lnTo>
                  <a:lnTo>
                    <a:pt x="839914" y="642151"/>
                  </a:lnTo>
                  <a:moveTo>
                    <a:pt x="99636" y="604556"/>
                  </a:moveTo>
                  <a:lnTo>
                    <a:pt x="99636" y="698908"/>
                  </a:lnTo>
                  <a:lnTo>
                    <a:pt x="337364" y="698908"/>
                  </a:lnTo>
                  <a:lnTo>
                    <a:pt x="342608" y="697161"/>
                  </a:lnTo>
                  <a:lnTo>
                    <a:pt x="344356" y="697161"/>
                  </a:lnTo>
                  <a:cubicBezTo>
                    <a:pt x="349702" y="695661"/>
                    <a:pt x="354334" y="692793"/>
                    <a:pt x="359214" y="690172"/>
                  </a:cubicBezTo>
                  <a:lnTo>
                    <a:pt x="361836" y="688424"/>
                  </a:lnTo>
                  <a:lnTo>
                    <a:pt x="365332" y="684930"/>
                  </a:lnTo>
                  <a:lnTo>
                    <a:pt x="367954" y="681435"/>
                  </a:lnTo>
                  <a:lnTo>
                    <a:pt x="371450" y="677941"/>
                  </a:lnTo>
                  <a:lnTo>
                    <a:pt x="373198" y="674475"/>
                  </a:lnTo>
                  <a:cubicBezTo>
                    <a:pt x="376985" y="670588"/>
                    <a:pt x="377714" y="664458"/>
                    <a:pt x="379316" y="659624"/>
                  </a:cubicBezTo>
                  <a:cubicBezTo>
                    <a:pt x="380015" y="644859"/>
                    <a:pt x="378879" y="633298"/>
                    <a:pt x="367954" y="622057"/>
                  </a:cubicBezTo>
                  <a:lnTo>
                    <a:pt x="365332" y="618563"/>
                  </a:lnTo>
                  <a:lnTo>
                    <a:pt x="361836" y="615942"/>
                  </a:lnTo>
                  <a:lnTo>
                    <a:pt x="357466" y="612447"/>
                  </a:lnTo>
                  <a:lnTo>
                    <a:pt x="353096" y="610700"/>
                  </a:lnTo>
                  <a:lnTo>
                    <a:pt x="348726" y="608079"/>
                  </a:lnTo>
                  <a:lnTo>
                    <a:pt x="346978" y="607206"/>
                  </a:lnTo>
                  <a:lnTo>
                    <a:pt x="344356" y="606303"/>
                  </a:lnTo>
                  <a:cubicBezTo>
                    <a:pt x="264385" y="595819"/>
                    <a:pt x="182156" y="598513"/>
                    <a:pt x="99636" y="604556"/>
                  </a:cubicBezTo>
                  <a:close/>
                  <a:moveTo>
                    <a:pt x="99636" y="453417"/>
                  </a:moveTo>
                  <a:lnTo>
                    <a:pt x="99636" y="547769"/>
                  </a:lnTo>
                  <a:lnTo>
                    <a:pt x="337364" y="547769"/>
                  </a:lnTo>
                  <a:lnTo>
                    <a:pt x="339986" y="546896"/>
                  </a:lnTo>
                  <a:lnTo>
                    <a:pt x="342608" y="546896"/>
                  </a:lnTo>
                  <a:lnTo>
                    <a:pt x="344356" y="546022"/>
                  </a:lnTo>
                  <a:cubicBezTo>
                    <a:pt x="349600" y="544129"/>
                    <a:pt x="355208" y="542207"/>
                    <a:pt x="359214" y="538159"/>
                  </a:cubicBezTo>
                  <a:cubicBezTo>
                    <a:pt x="365405" y="536266"/>
                    <a:pt x="370401" y="528884"/>
                    <a:pt x="373198" y="523307"/>
                  </a:cubicBezTo>
                  <a:cubicBezTo>
                    <a:pt x="377131" y="519143"/>
                    <a:pt x="378005" y="512867"/>
                    <a:pt x="379316" y="507582"/>
                  </a:cubicBezTo>
                  <a:cubicBezTo>
                    <a:pt x="379986" y="491857"/>
                    <a:pt x="378689" y="483339"/>
                    <a:pt x="367954" y="470889"/>
                  </a:cubicBezTo>
                  <a:lnTo>
                    <a:pt x="365332" y="467395"/>
                  </a:lnTo>
                  <a:lnTo>
                    <a:pt x="361836" y="463900"/>
                  </a:lnTo>
                  <a:lnTo>
                    <a:pt x="357466" y="462153"/>
                  </a:lnTo>
                  <a:lnTo>
                    <a:pt x="348726" y="456911"/>
                  </a:lnTo>
                  <a:lnTo>
                    <a:pt x="346978" y="456038"/>
                  </a:lnTo>
                  <a:lnTo>
                    <a:pt x="344356" y="456038"/>
                  </a:lnTo>
                  <a:lnTo>
                    <a:pt x="342608" y="455164"/>
                  </a:lnTo>
                  <a:lnTo>
                    <a:pt x="339986" y="454290"/>
                  </a:lnTo>
                  <a:lnTo>
                    <a:pt x="337364" y="454290"/>
                  </a:lnTo>
                  <a:lnTo>
                    <a:pt x="334742" y="453387"/>
                  </a:lnTo>
                  <a:lnTo>
                    <a:pt x="99636" y="453387"/>
                  </a:lnTo>
                  <a:close/>
                  <a:moveTo>
                    <a:pt x="1040060" y="396630"/>
                  </a:moveTo>
                  <a:lnTo>
                    <a:pt x="1139696" y="396630"/>
                  </a:lnTo>
                  <a:lnTo>
                    <a:pt x="1420250" y="661342"/>
                  </a:lnTo>
                  <a:lnTo>
                    <a:pt x="1420250" y="396659"/>
                  </a:lnTo>
                  <a:lnTo>
                    <a:pt x="1519886" y="396659"/>
                  </a:lnTo>
                  <a:lnTo>
                    <a:pt x="1519886" y="755723"/>
                  </a:lnTo>
                  <a:lnTo>
                    <a:pt x="1420250" y="755723"/>
                  </a:lnTo>
                  <a:lnTo>
                    <a:pt x="1139696" y="491012"/>
                  </a:lnTo>
                  <a:lnTo>
                    <a:pt x="1139696" y="755723"/>
                  </a:lnTo>
                  <a:lnTo>
                    <a:pt x="1040060" y="755723"/>
                  </a:lnTo>
                  <a:lnTo>
                    <a:pt x="1040060" y="396659"/>
                  </a:lnTo>
                  <a:close/>
                  <a:moveTo>
                    <a:pt x="1732268" y="576599"/>
                  </a:moveTo>
                  <a:lnTo>
                    <a:pt x="1990069" y="396659"/>
                  </a:lnTo>
                  <a:lnTo>
                    <a:pt x="1879945" y="396659"/>
                  </a:lnTo>
                  <a:lnTo>
                    <a:pt x="1660571" y="547798"/>
                  </a:lnTo>
                  <a:lnTo>
                    <a:pt x="1660571" y="396659"/>
                  </a:lnTo>
                  <a:lnTo>
                    <a:pt x="1560061" y="396659"/>
                  </a:lnTo>
                  <a:lnTo>
                    <a:pt x="1560061" y="755723"/>
                  </a:lnTo>
                  <a:lnTo>
                    <a:pt x="1660571" y="755723"/>
                  </a:lnTo>
                  <a:lnTo>
                    <a:pt x="1660571" y="604556"/>
                  </a:lnTo>
                  <a:lnTo>
                    <a:pt x="1879945" y="755694"/>
                  </a:lnTo>
                  <a:lnTo>
                    <a:pt x="1990069" y="755694"/>
                  </a:lnTo>
                  <a:lnTo>
                    <a:pt x="1732239" y="576599"/>
                  </a:lnTo>
                  <a:close/>
                  <a:moveTo>
                    <a:pt x="1780338" y="0"/>
                  </a:moveTo>
                  <a:lnTo>
                    <a:pt x="1879974" y="0"/>
                  </a:lnTo>
                  <a:lnTo>
                    <a:pt x="1879974" y="151139"/>
                  </a:lnTo>
                  <a:lnTo>
                    <a:pt x="2100222" y="0"/>
                  </a:lnTo>
                  <a:lnTo>
                    <a:pt x="2210346" y="0"/>
                  </a:lnTo>
                  <a:lnTo>
                    <a:pt x="1952516" y="179969"/>
                  </a:lnTo>
                  <a:lnTo>
                    <a:pt x="2210346" y="359064"/>
                  </a:lnTo>
                  <a:lnTo>
                    <a:pt x="2100222" y="359064"/>
                  </a:lnTo>
                  <a:lnTo>
                    <a:pt x="1879974" y="207925"/>
                  </a:lnTo>
                  <a:lnTo>
                    <a:pt x="1879974" y="359064"/>
                  </a:lnTo>
                  <a:lnTo>
                    <a:pt x="1780338" y="359064"/>
                  </a:lnTo>
                  <a:lnTo>
                    <a:pt x="1780338" y="29"/>
                  </a:lnTo>
                  <a:close/>
                  <a:moveTo>
                    <a:pt x="1560090" y="207925"/>
                  </a:moveTo>
                  <a:lnTo>
                    <a:pt x="1560090" y="359064"/>
                  </a:lnTo>
                  <a:lnTo>
                    <a:pt x="1460454" y="359064"/>
                  </a:lnTo>
                  <a:lnTo>
                    <a:pt x="1460454" y="207954"/>
                  </a:lnTo>
                  <a:lnTo>
                    <a:pt x="1269922" y="29"/>
                  </a:lnTo>
                  <a:lnTo>
                    <a:pt x="1370432" y="29"/>
                  </a:lnTo>
                  <a:lnTo>
                    <a:pt x="1510272" y="151168"/>
                  </a:lnTo>
                  <a:lnTo>
                    <a:pt x="1650112" y="29"/>
                  </a:lnTo>
                  <a:lnTo>
                    <a:pt x="1750622" y="29"/>
                  </a:lnTo>
                  <a:lnTo>
                    <a:pt x="1560090" y="207954"/>
                  </a:lnTo>
                  <a:close/>
                  <a:moveTo>
                    <a:pt x="1040060" y="0"/>
                  </a:moveTo>
                  <a:lnTo>
                    <a:pt x="1139696" y="0"/>
                  </a:lnTo>
                  <a:lnTo>
                    <a:pt x="1139696" y="302278"/>
                  </a:lnTo>
                  <a:lnTo>
                    <a:pt x="1420250" y="302278"/>
                  </a:lnTo>
                  <a:lnTo>
                    <a:pt x="1420250" y="359064"/>
                  </a:lnTo>
                  <a:lnTo>
                    <a:pt x="1040060" y="359064"/>
                  </a:lnTo>
                  <a:lnTo>
                    <a:pt x="1040060" y="29"/>
                  </a:lnTo>
                  <a:close/>
                  <a:moveTo>
                    <a:pt x="760380" y="94353"/>
                  </a:moveTo>
                  <a:lnTo>
                    <a:pt x="839914" y="245491"/>
                  </a:lnTo>
                  <a:lnTo>
                    <a:pt x="679972" y="245491"/>
                  </a:lnTo>
                  <a:lnTo>
                    <a:pt x="760380" y="94353"/>
                  </a:lnTo>
                  <a:close/>
                  <a:moveTo>
                    <a:pt x="900220" y="359064"/>
                  </a:moveTo>
                  <a:lnTo>
                    <a:pt x="999856" y="359064"/>
                  </a:lnTo>
                  <a:lnTo>
                    <a:pt x="810198" y="0"/>
                  </a:lnTo>
                  <a:lnTo>
                    <a:pt x="709688" y="0"/>
                  </a:lnTo>
                  <a:lnTo>
                    <a:pt x="520030" y="359064"/>
                  </a:lnTo>
                  <a:lnTo>
                    <a:pt x="619666" y="359064"/>
                  </a:lnTo>
                  <a:lnTo>
                    <a:pt x="649382" y="302278"/>
                  </a:lnTo>
                  <a:lnTo>
                    <a:pt x="869630" y="302278"/>
                  </a:lnTo>
                  <a:lnTo>
                    <a:pt x="900220" y="359064"/>
                  </a:lnTo>
                  <a:close/>
                  <a:moveTo>
                    <a:pt x="0" y="0"/>
                  </a:moveTo>
                  <a:lnTo>
                    <a:pt x="99636" y="0"/>
                  </a:lnTo>
                  <a:lnTo>
                    <a:pt x="99636" y="151139"/>
                  </a:lnTo>
                  <a:lnTo>
                    <a:pt x="379316" y="151139"/>
                  </a:lnTo>
                  <a:lnTo>
                    <a:pt x="379316" y="29"/>
                  </a:lnTo>
                  <a:lnTo>
                    <a:pt x="479826" y="29"/>
                  </a:lnTo>
                  <a:lnTo>
                    <a:pt x="479826" y="359093"/>
                  </a:lnTo>
                  <a:lnTo>
                    <a:pt x="379316" y="359093"/>
                  </a:lnTo>
                  <a:lnTo>
                    <a:pt x="379316" y="207954"/>
                  </a:lnTo>
                  <a:lnTo>
                    <a:pt x="99636" y="207954"/>
                  </a:lnTo>
                  <a:lnTo>
                    <a:pt x="99636" y="359093"/>
                  </a:lnTo>
                  <a:lnTo>
                    <a:pt x="0" y="359093"/>
                  </a:lnTo>
                  <a:lnTo>
                    <a:pt x="0" y="29"/>
                  </a:lnTo>
                  <a:close/>
                  <a:moveTo>
                    <a:pt x="0" y="396630"/>
                  </a:moveTo>
                  <a:lnTo>
                    <a:pt x="389804" y="396630"/>
                  </a:lnTo>
                  <a:lnTo>
                    <a:pt x="394174" y="397504"/>
                  </a:lnTo>
                  <a:lnTo>
                    <a:pt x="399418" y="397504"/>
                  </a:lnTo>
                  <a:lnTo>
                    <a:pt x="403788" y="398407"/>
                  </a:lnTo>
                  <a:lnTo>
                    <a:pt x="408158" y="400154"/>
                  </a:lnTo>
                  <a:lnTo>
                    <a:pt x="412528" y="401028"/>
                  </a:lnTo>
                  <a:lnTo>
                    <a:pt x="417772" y="402775"/>
                  </a:lnTo>
                  <a:cubicBezTo>
                    <a:pt x="428901" y="406517"/>
                    <a:pt x="439229" y="412705"/>
                    <a:pt x="448362" y="420248"/>
                  </a:cubicBezTo>
                  <a:cubicBezTo>
                    <a:pt x="466774" y="437138"/>
                    <a:pt x="478427" y="457086"/>
                    <a:pt x="479826" y="482276"/>
                  </a:cubicBezTo>
                  <a:cubicBezTo>
                    <a:pt x="482011" y="535538"/>
                    <a:pt x="436272" y="576221"/>
                    <a:pt x="384560" y="576628"/>
                  </a:cubicBezTo>
                  <a:cubicBezTo>
                    <a:pt x="433285" y="574808"/>
                    <a:pt x="480175" y="616088"/>
                    <a:pt x="479826" y="665739"/>
                  </a:cubicBezTo>
                  <a:cubicBezTo>
                    <a:pt x="480234" y="690055"/>
                    <a:pt x="469090" y="712813"/>
                    <a:pt x="451858" y="729514"/>
                  </a:cubicBezTo>
                  <a:cubicBezTo>
                    <a:pt x="442827" y="737843"/>
                    <a:pt x="432892" y="744657"/>
                    <a:pt x="421268" y="748734"/>
                  </a:cubicBezTo>
                  <a:lnTo>
                    <a:pt x="417772" y="750482"/>
                  </a:lnTo>
                  <a:lnTo>
                    <a:pt x="412528" y="751355"/>
                  </a:lnTo>
                  <a:lnTo>
                    <a:pt x="408158" y="753103"/>
                  </a:lnTo>
                  <a:lnTo>
                    <a:pt x="403788" y="753976"/>
                  </a:lnTo>
                  <a:lnTo>
                    <a:pt x="399418" y="754850"/>
                  </a:lnTo>
                  <a:lnTo>
                    <a:pt x="394174" y="755723"/>
                  </a:lnTo>
                  <a:lnTo>
                    <a:pt x="0" y="755723"/>
                  </a:lnTo>
                  <a:lnTo>
                    <a:pt x="0" y="396659"/>
                  </a:lnTo>
                  <a:close/>
                  <a:moveTo>
                    <a:pt x="619666" y="755694"/>
                  </a:moveTo>
                  <a:lnTo>
                    <a:pt x="520030" y="755694"/>
                  </a:lnTo>
                  <a:lnTo>
                    <a:pt x="709688" y="396630"/>
                  </a:lnTo>
                  <a:lnTo>
                    <a:pt x="810198" y="396630"/>
                  </a:lnTo>
                  <a:lnTo>
                    <a:pt x="999856" y="755694"/>
                  </a:lnTo>
                  <a:lnTo>
                    <a:pt x="900220" y="755694"/>
                  </a:lnTo>
                  <a:lnTo>
                    <a:pt x="869630" y="698908"/>
                  </a:lnTo>
                  <a:lnTo>
                    <a:pt x="649382" y="698908"/>
                  </a:lnTo>
                  <a:lnTo>
                    <a:pt x="619666" y="755694"/>
                  </a:lnTo>
                  <a:close/>
                </a:path>
              </a:pathLst>
            </a:custGeom>
            <a:solidFill>
              <a:srgbClr val="476277"/>
            </a:solidFill>
            <a:ln w="14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0B1AC7B-0B9F-48AB-9EE0-1B82AB9ADB5C}"/>
              </a:ext>
            </a:extLst>
          </p:cNvPr>
          <p:cNvSpPr/>
          <p:nvPr/>
        </p:nvSpPr>
        <p:spPr>
          <a:xfrm>
            <a:off x="466620" y="1481271"/>
            <a:ext cx="7473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без ошибок на базе мобильных приложений КГД и БВУ 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444314D-5692-4D72-9F8C-77EC173716BE}"/>
              </a:ext>
            </a:extLst>
          </p:cNvPr>
          <p:cNvSpPr/>
          <p:nvPr/>
        </p:nvSpPr>
        <p:spPr>
          <a:xfrm>
            <a:off x="466619" y="4295920"/>
            <a:ext cx="82461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-52"/>
              </a:rPr>
              <a:t>легкое и удобное исполнение налоговых обязательств</a:t>
            </a: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D77260D-CD8C-400A-8A8A-1EEA55D097B9}"/>
              </a:ext>
            </a:extLst>
          </p:cNvPr>
          <p:cNvSpPr/>
          <p:nvPr/>
        </p:nvSpPr>
        <p:spPr>
          <a:xfrm rot="5400000">
            <a:off x="10780607" y="2298895"/>
            <a:ext cx="1815880" cy="56059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Равнобедренный треугольник 124">
            <a:extLst>
              <a:ext uri="{FF2B5EF4-FFF2-40B4-BE49-F238E27FC236}">
                <a16:creationId xmlns:a16="http://schemas.microsoft.com/office/drawing/2014/main" id="{3729FC52-1143-40AB-88AC-88C88D1EFD2C}"/>
              </a:ext>
            </a:extLst>
          </p:cNvPr>
          <p:cNvSpPr/>
          <p:nvPr/>
        </p:nvSpPr>
        <p:spPr>
          <a:xfrm rot="5400000">
            <a:off x="-37093" y="5327482"/>
            <a:ext cx="1815880" cy="56059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1252EF2C-4117-4392-BE0E-41B81EB596C5}"/>
              </a:ext>
            </a:extLst>
          </p:cNvPr>
          <p:cNvSpPr/>
          <p:nvPr/>
        </p:nvSpPr>
        <p:spPr>
          <a:xfrm>
            <a:off x="584947" y="5591803"/>
            <a:ext cx="172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Представление ФНО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5E757FD-CB04-44D2-8B1E-C11956B6B674}"/>
              </a:ext>
            </a:extLst>
          </p:cNvPr>
          <p:cNvSpPr/>
          <p:nvPr/>
        </p:nvSpPr>
        <p:spPr>
          <a:xfrm>
            <a:off x="2040792" y="4696616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6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88AC08E-3685-4791-A5D8-AB0A2FC2A322}"/>
              </a:ext>
            </a:extLst>
          </p:cNvPr>
          <p:cNvSpPr/>
          <p:nvPr/>
        </p:nvSpPr>
        <p:spPr>
          <a:xfrm>
            <a:off x="4293138" y="4696616"/>
            <a:ext cx="9476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7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50B13C8-4C44-4FB4-B593-24D9FE055BAB}"/>
              </a:ext>
            </a:extLst>
          </p:cNvPr>
          <p:cNvSpPr/>
          <p:nvPr/>
        </p:nvSpPr>
        <p:spPr>
          <a:xfrm>
            <a:off x="6510217" y="4696616"/>
            <a:ext cx="9973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8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9FF1919-0535-4912-A009-E4BE46EE4521}"/>
              </a:ext>
            </a:extLst>
          </p:cNvPr>
          <p:cNvSpPr/>
          <p:nvPr/>
        </p:nvSpPr>
        <p:spPr>
          <a:xfrm>
            <a:off x="2864856" y="5165556"/>
            <a:ext cx="1724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Сервис по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предзаполнению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ФНО на основе данных POS-терминала, ККМ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663448A-FD76-490B-B8FA-7F8045954D01}"/>
              </a:ext>
            </a:extLst>
          </p:cNvPr>
          <p:cNvSpPr/>
          <p:nvPr/>
        </p:nvSpPr>
        <p:spPr>
          <a:xfrm>
            <a:off x="5113808" y="5153834"/>
            <a:ext cx="163737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PUSH- </a:t>
            </a:r>
            <a:r>
              <a:rPr lang="ru-RU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сообщения</a:t>
            </a:r>
          </a:p>
          <a:p>
            <a:pPr marL="136525" indent="-136525">
              <a:buFont typeface="Wingdings" panose="05000000000000000000" pitchFamily="2" charset="2"/>
              <a:buChar char="§"/>
            </a:pPr>
            <a:r>
              <a:rPr lang="ru-RU" sz="12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продление</a:t>
            </a:r>
          </a:p>
          <a:p>
            <a:pPr marL="136525" indent="-136525">
              <a:buFont typeface="Wingdings" panose="05000000000000000000" pitchFamily="2" charset="2"/>
              <a:buChar char="§"/>
            </a:pPr>
            <a:r>
              <a:rPr lang="ru-RU" sz="12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приостановление</a:t>
            </a:r>
          </a:p>
          <a:p>
            <a:pPr marL="136525" indent="-136525">
              <a:buFont typeface="Wingdings" panose="05000000000000000000" pitchFamily="2" charset="2"/>
              <a:buChar char="§"/>
            </a:pPr>
            <a:r>
              <a:rPr lang="ru-RU" sz="1200" spc="-12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смена </a:t>
            </a:r>
            <a:r>
              <a:rPr lang="ru-RU" sz="12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режима</a:t>
            </a:r>
          </a:p>
          <a:p>
            <a:pPr marL="136525" indent="-136525">
              <a:buFont typeface="Wingdings" panose="05000000000000000000" pitchFamily="2" charset="2"/>
              <a:buChar char="§"/>
            </a:pPr>
            <a:r>
              <a:rPr lang="ru-RU" sz="12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превышение НДС</a:t>
            </a:r>
            <a:endParaRPr lang="ru-RU" sz="11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DD2AF3F-1AB9-4686-AFF6-14D38A2997DE}"/>
              </a:ext>
            </a:extLst>
          </p:cNvPr>
          <p:cNvSpPr/>
          <p:nvPr/>
        </p:nvSpPr>
        <p:spPr>
          <a:xfrm>
            <a:off x="7417011" y="5165556"/>
            <a:ext cx="18330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Получение других услуг </a:t>
            </a:r>
          </a:p>
          <a:p>
            <a:pPr marL="136525" lvl="0" indent="-136525">
              <a:buFont typeface="Wingdings" panose="05000000000000000000" pitchFamily="2" charset="2"/>
              <a:buChar char="§"/>
            </a:pPr>
            <a:r>
              <a:rPr lang="ru-RU" sz="1200" spc="-120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справки</a:t>
            </a:r>
          </a:p>
          <a:p>
            <a:pPr marL="136525" lvl="0" indent="-136525">
              <a:buFont typeface="Wingdings" panose="05000000000000000000" pitchFamily="2" charset="2"/>
              <a:buChar char="§"/>
            </a:pPr>
            <a:r>
              <a:rPr lang="ru-RU" sz="1200" spc="-120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сервисы</a:t>
            </a:r>
          </a:p>
          <a:p>
            <a:pPr marL="136525" lvl="0" indent="-136525">
              <a:buFont typeface="Wingdings" panose="05000000000000000000" pitchFamily="2" charset="2"/>
              <a:buChar char="§"/>
            </a:pPr>
            <a:r>
              <a:rPr lang="ru-RU" sz="1200" spc="-120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цифровые документы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FE3BA04-EE21-4476-90BB-76D9B9BAB449}"/>
              </a:ext>
            </a:extLst>
          </p:cNvPr>
          <p:cNvSpPr/>
          <p:nvPr/>
        </p:nvSpPr>
        <p:spPr>
          <a:xfrm>
            <a:off x="9495621" y="5846543"/>
            <a:ext cx="1970248" cy="66349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120" dirty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Принудительная ликвидация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B9AC706-6ACD-4342-A053-B693F754A8EE}"/>
              </a:ext>
            </a:extLst>
          </p:cNvPr>
          <p:cNvSpPr/>
          <p:nvPr/>
        </p:nvSpPr>
        <p:spPr>
          <a:xfrm>
            <a:off x="9495621" y="4696616"/>
            <a:ext cx="1970248" cy="66349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120" dirty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Ликвидация по заявлению НП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8883650" y="1590911"/>
            <a:ext cx="3095625" cy="5003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416" y="1003956"/>
            <a:ext cx="607625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руководителем ЮЛ биометрической идентификации в ИС ЭСФ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постановке на регистрационный учет по НДС, смене руководителя ЮЛ-плательщика НДС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 algn="just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плательщиком НДС ознакомления с ИС ЭСФ и порядком выписки ЭСФ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(после постановки на регистрационный учет по НДС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541338" algn="just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541338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зарегистрированных НП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порядку исполнения налоговых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обязательств</a:t>
            </a:r>
          </a:p>
          <a:p>
            <a:pPr lvl="0" indent="541338" algn="just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Налоговая регистрация ЛЗЧП на основании уведомления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(по аналогии регистрации ИП)</a:t>
            </a:r>
          </a:p>
          <a:p>
            <a:pPr lvl="0" indent="541338" algn="just">
              <a:buFont typeface="Wingdings" pitchFamily="2" charset="2"/>
              <a:buChar char="Ø"/>
            </a:pPr>
            <a:endParaRPr lang="ru-RU" altLang="ru-RU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541338" algn="just">
              <a:buFont typeface="Wingdings" pitchFamily="2" charset="2"/>
              <a:buChar char="Ø"/>
            </a:pPr>
            <a:r>
              <a:rPr lang="ru-RU" alt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Прекращение </a:t>
            </a:r>
            <a:r>
              <a:rPr lang="ru-RU" alt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ЮЛ по принципу «одного» окна</a:t>
            </a:r>
            <a:r>
              <a:rPr lang="ru-RU" alt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государственную регистрацию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прекращения деятельности ЮЛ в регистрирующем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16" y="129820"/>
            <a:ext cx="9103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РЕГИСТРАЦИОННЫЕ ДЕЙСТВИЯ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9C8A91-CD07-4C43-9B2E-1FFF0D467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2D785D-D6C4-4ABF-921B-CF1D0047F883}"/>
              </a:ext>
            </a:extLst>
          </p:cNvPr>
          <p:cNvSpPr txBox="1"/>
          <p:nvPr/>
        </p:nvSpPr>
        <p:spPr>
          <a:xfrm>
            <a:off x="738395" y="1123161"/>
            <a:ext cx="597685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Сокращение форм отчетности на 30%</a:t>
            </a:r>
          </a:p>
          <a:p>
            <a:pPr algn="just"/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Отмена расчетов текущих платежей по земельному налогу, налогу на транспортные средства и налогу на имущество при сумме налога менее 1 млн тенге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Отмена полугодовой отчетности для СНР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СНР предусматривается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предзаполнение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налоговой отчетности при согласии НП на раскрытие налоговой тайны, необходимой для заполнения декларации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Непредставление очередной налоговой отчетности в установленный срок приравнивается к налоговой отчетности, представленной с нулевыми показателями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Отменяется административная ответственность за непредставление налоговой отчетности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Отменено продление срока представления ФНО и отзыв налоговой отчетности, все изменения будут вноситься через дополнительную декларацию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298541"/>
            <a:ext cx="8807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ФОРМЫ НАЛОГОВОЙ ОТЧЕТНОСТИ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AFBFD-A7E6-4640-BA71-A029FB37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73" y="1815799"/>
            <a:ext cx="4023709" cy="451752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A47E86-2468-432F-86C8-87256D107314}"/>
              </a:ext>
            </a:extLst>
          </p:cNvPr>
          <p:cNvSpPr txBox="1"/>
          <p:nvPr/>
        </p:nvSpPr>
        <p:spPr>
          <a:xfrm>
            <a:off x="612648" y="1479242"/>
            <a:ext cx="6501384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Переориентирована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ранжирования налогоплательщиков по степеням на выявление рисков неисполнения налогового и иного законодательства.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7E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системы управления рисками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выявить «узкие» места бизнес-процессов налогового администрирования и создать условия для добровольного простого исполнения.</a:t>
            </a:r>
          </a:p>
          <a:p>
            <a:pPr marL="266700" indent="-266700" algn="just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66700" indent="-266700" algn="just"/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исполнения налогоплательщиком (налоговым агентом) налоговых обязательств налоговым органам дано право </a:t>
            </a:r>
          </a:p>
          <a:p>
            <a:pPr marL="358775" indent="-176213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E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обучать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вновь зарегистрированных налогоплательщиков порядку исполнения налоговых обязательств, в том числе с использованием объектов информатизации, предусмотренных для исполнения налогового обязательства;</a:t>
            </a:r>
          </a:p>
          <a:p>
            <a:pPr marL="358775" indent="-176213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обеспечивать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прием сервисными группами налоговых органов деклараций отдельных физических лиц </a:t>
            </a:r>
            <a:r>
              <a:rPr lang="ru-RU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имеющих стойкие расстройства функций организма, полную или частичную утрату способности или возможности осуществлять самообслуживание, самостоятельно передвигаться, ориентироваться или проживающих в отдаленных населенных пунктах)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также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оказывать государственные услуги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налоговых органов.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F67D74C6-37FD-456F-BCA7-606A898AC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08" y="335117"/>
            <a:ext cx="52699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СИСТЕМА УПРАВЛЕНИЯ РИСКАМИ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5678253-AB69-4345-BF53-38552B95F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7774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7812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344261"/>
            <a:ext cx="6500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КАМЕРАЛЬНЫЙ КОНТРОЛЬ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2396B-16DD-4C12-8A87-D1A7C7C2F780}"/>
              </a:ext>
            </a:extLst>
          </p:cNvPr>
          <p:cNvSpPr txBox="1"/>
          <p:nvPr/>
        </p:nvSpPr>
        <p:spPr>
          <a:xfrm>
            <a:off x="738395" y="1098173"/>
            <a:ext cx="5776706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Переориентирован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выявления нарушений на выявление расхождений.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E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камерального контроля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предоставление налогоплательщику (налоговому агенту) права самостоятельной корректировки налоговых обязательств по исчислению налогов и платежей в бюджет.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 indent="-266700" algn="just"/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исполнения уведомления необходимо будет</a:t>
            </a:r>
            <a:endParaRPr lang="ru-RU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подтверждения расхождений представить ФНО</a:t>
            </a:r>
          </a:p>
          <a:p>
            <a:pPr marL="358775" indent="-176213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несогласия с расхождениями – представление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пояснения</a:t>
            </a:r>
          </a:p>
          <a:p>
            <a:pPr marL="358775" indent="-176213" algn="just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6063" algn="just">
              <a:buFont typeface="Wingdings" panose="05000000000000000000" pitchFamily="2" charset="2"/>
              <a:buChar char="Ø"/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Приостановление расходных операций по банковским счетам будет производиться только при непредставлении пояснения</a:t>
            </a:r>
          </a:p>
          <a:p>
            <a:pPr marL="358775" indent="-176213" algn="just">
              <a:buFont typeface="Arial" panose="020B0604020202020204" pitchFamily="34" charset="0"/>
              <a:buChar char="•"/>
            </a:pP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1543DF-AF4F-4E94-8042-072050B697AB}"/>
              </a:ext>
            </a:extLst>
          </p:cNvPr>
          <p:cNvSpPr txBox="1"/>
          <p:nvPr/>
        </p:nvSpPr>
        <p:spPr>
          <a:xfrm>
            <a:off x="738395" y="5601217"/>
            <a:ext cx="57767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62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307685"/>
            <a:ext cx="67901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ПРИНУДИТЕЛЬНОЕ ВЗЫСКАНИЕ НАЛОГОВОЙ ЗАДОЛЖЕННОСТИ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D929A-0F80-488C-9E40-9FB930D33C29}"/>
              </a:ext>
            </a:extLst>
          </p:cNvPr>
          <p:cNvSpPr txBox="1"/>
          <p:nvPr/>
        </p:nvSpPr>
        <p:spPr>
          <a:xfrm>
            <a:off x="738395" y="1450607"/>
            <a:ext cx="679016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образовании задолженности начисление пени в размере 1,25 кратной базовой ставки НБ РК для всех НП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участников горизонтального мониторинга по ставке 0,65 кратной базовой ставки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задолженности до 20 МРП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направление извещения об образовании налоговой задолженности, другие меры не применяются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задолженности от 20 до 45 МРП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направление уведомления о погашении налоговой задолженности, приостановление расходных операций по банковским счетам и кассе, выставление инкассового распоряжения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задолженности свыше 45 МРП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все меры, включая опись и реализацию имущества, взыскание за счет дебиторов, ограничение выезда 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случае непогашения в течение 3-х месяцев на основании санкции суда)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банкротство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сведений о движении денег по банковским счетам должника при наличии налоговой задолженности в размере 2500 МРП в течение двух месяцев со дня ее возникновения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D785D-D6C4-4ABF-921B-CF1D0047F883}"/>
              </a:ext>
            </a:extLst>
          </p:cNvPr>
          <p:cNvSpPr txBox="1"/>
          <p:nvPr/>
        </p:nvSpPr>
        <p:spPr>
          <a:xfrm>
            <a:off x="738395" y="1412458"/>
            <a:ext cx="630248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предоставления отсрочки (рассрочки) </a:t>
            </a: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налогоплательщику:</a:t>
            </a:r>
          </a:p>
          <a:p>
            <a:pPr indent="447675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дополнены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возможностью получения отсрочки (рассрочки) без залога имущества и банковской гарантии НП, соответствующим критериям установленных уполномоченным органом (наличие стажа работы, основных средств, сотрудников и т.д.).</a:t>
            </a:r>
          </a:p>
          <a:p>
            <a:pPr indent="447675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Участнику горизонтального мониторинга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отсрочка (рассрочка) предоставляются без залога имущества и банковской гарантии.</a:t>
            </a:r>
          </a:p>
          <a:p>
            <a:pPr indent="447675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Предусмотрена отсрочка уплаты НДС на импорт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товарам (сырью), предназначенным для производства продукции. </a:t>
            </a:r>
          </a:p>
          <a:p>
            <a:pPr indent="447675" algn="just"/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Перечни импортируемых на территорию Республики Казахстан товаров, предназначенных для производства продукции, полученной при такой переработке, а также налогоплательщиков Республики Казахстан, импортирующих такие товары, утверждаются уполномоченным органом. 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344261"/>
            <a:ext cx="65006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ПРЕДОСТАВЛЕНИЕ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ОТСРОЧКИ (РАССРОЧКИ)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280</TotalTime>
  <Words>1216</Words>
  <Application>Microsoft Office PowerPoint</Application>
  <PresentationFormat>Широкоэкранный</PresentationFormat>
  <Paragraphs>177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Roboto Black</vt:lpstr>
      <vt:lpstr>Roboto Condensed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Poplavskiy</dc:creator>
  <cp:lastModifiedBy>Мурзагалиева Лаззат Имангельдиевна  </cp:lastModifiedBy>
  <cp:revision>42</cp:revision>
  <cp:lastPrinted>2024-09-16T12:20:16Z</cp:lastPrinted>
  <dcterms:created xsi:type="dcterms:W3CDTF">2024-06-18T16:12:04Z</dcterms:created>
  <dcterms:modified xsi:type="dcterms:W3CDTF">2024-09-16T12:28:25Z</dcterms:modified>
</cp:coreProperties>
</file>